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7"/>
  </p:notesMasterIdLst>
  <p:sldIdLst>
    <p:sldId id="297" r:id="rId5"/>
    <p:sldId id="294" r:id="rId6"/>
    <p:sldId id="269" r:id="rId7"/>
    <p:sldId id="293" r:id="rId8"/>
    <p:sldId id="298" r:id="rId9"/>
    <p:sldId id="300" r:id="rId10"/>
    <p:sldId id="304" r:id="rId11"/>
    <p:sldId id="308" r:id="rId12"/>
    <p:sldId id="319" r:id="rId13"/>
    <p:sldId id="310" r:id="rId14"/>
    <p:sldId id="320" r:id="rId15"/>
    <p:sldId id="311" r:id="rId16"/>
    <p:sldId id="312" r:id="rId17"/>
    <p:sldId id="322" r:id="rId18"/>
    <p:sldId id="321" r:id="rId19"/>
    <p:sldId id="292" r:id="rId20"/>
    <p:sldId id="270" r:id="rId21"/>
    <p:sldId id="316" r:id="rId22"/>
    <p:sldId id="324" r:id="rId23"/>
    <p:sldId id="323" r:id="rId24"/>
    <p:sldId id="325" r:id="rId25"/>
    <p:sldId id="280" r:id="rId26"/>
  </p:sldIdLst>
  <p:sldSz cx="12192000" cy="6858000"/>
  <p:notesSz cx="7010400" cy="9296400"/>
  <p:embeddedFontLst>
    <p:embeddedFont>
      <p:font typeface="Open Sans" panose="020B0606030504020204" pitchFamily="34" charset="0"/>
      <p:regular r:id="rId28"/>
      <p:bold r:id="rId29"/>
      <p:italic r:id="rId30"/>
      <p:boldItalic r:id="rId31"/>
    </p:embeddedFont>
    <p:embeddedFont>
      <p:font typeface="Open Sans Light" panose="020B0306030504020204" pitchFamily="34" charset="0"/>
      <p:regular r:id="rId32"/>
      <p:italic r:id="rId33"/>
    </p:embeddedFont>
    <p:embeddedFont>
      <p:font typeface="Open Sans Semibold" panose="020B0706030804020204" pitchFamily="34" charset="0"/>
      <p:bold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2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4/18/2024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166749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2747448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2225088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1764290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14</a:t>
            </a:fld>
            <a:endParaRPr lang="en-US"/>
          </a:p>
        </p:txBody>
      </p:sp>
    </p:spTree>
    <p:extLst>
      <p:ext uri="{BB962C8B-B14F-4D97-AF65-F5344CB8AC3E}">
        <p14:creationId xmlns:p14="http://schemas.microsoft.com/office/powerpoint/2010/main" val="278586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15</a:t>
            </a:fld>
            <a:endParaRPr lang="en-US"/>
          </a:p>
        </p:txBody>
      </p:sp>
    </p:spTree>
    <p:extLst>
      <p:ext uri="{BB962C8B-B14F-4D97-AF65-F5344CB8AC3E}">
        <p14:creationId xmlns:p14="http://schemas.microsoft.com/office/powerpoint/2010/main" val="3637105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16</a:t>
            </a:fld>
            <a:endParaRPr lang="en-US"/>
          </a:p>
        </p:txBody>
      </p:sp>
    </p:spTree>
    <p:extLst>
      <p:ext uri="{BB962C8B-B14F-4D97-AF65-F5344CB8AC3E}">
        <p14:creationId xmlns:p14="http://schemas.microsoft.com/office/powerpoint/2010/main" val="2628115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business cards will stand out as innovative and memorable with a vertical or portrait orientation.  Bonus it has a back side!</a:t>
            </a:r>
          </a:p>
          <a:p>
            <a:pPr lvl="0"/>
            <a:r>
              <a:rPr lang="en-US"/>
              <a:t>a portrait or vertical design. It’s also two-sided!</a:t>
            </a:r>
          </a:p>
          <a:p>
            <a:pPr lvl="0"/>
            <a:endParaRPr lang="en-US"/>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fld id="{B03B681A-0971-437A-97B1-44BF12E3167A}" type="slidenum">
              <a:rPr lang="en-US" smtClean="0"/>
              <a:t>17</a:t>
            </a:fld>
            <a:endParaRPr lang="en-US"/>
          </a:p>
        </p:txBody>
      </p:sp>
    </p:spTree>
    <p:extLst>
      <p:ext uri="{BB962C8B-B14F-4D97-AF65-F5344CB8AC3E}">
        <p14:creationId xmlns:p14="http://schemas.microsoft.com/office/powerpoint/2010/main" val="2064468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18</a:t>
            </a:fld>
            <a:endParaRPr lang="en-US"/>
          </a:p>
        </p:txBody>
      </p:sp>
    </p:spTree>
    <p:extLst>
      <p:ext uri="{BB962C8B-B14F-4D97-AF65-F5344CB8AC3E}">
        <p14:creationId xmlns:p14="http://schemas.microsoft.com/office/powerpoint/2010/main" val="2195257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69DD-5C0B-A731-C799-AEE240EBB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2D361-2EBF-54A6-1861-EC70FE525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1A087-6951-7B53-A103-7DBA94529750}"/>
              </a:ext>
            </a:extLst>
          </p:cNvPr>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a:extLst>
              <a:ext uri="{FF2B5EF4-FFF2-40B4-BE49-F238E27FC236}">
                <a16:creationId xmlns:a16="http://schemas.microsoft.com/office/drawing/2014/main" id="{0371B8FF-8648-C712-26A4-9B9F1344DC9F}"/>
              </a:ext>
            </a:extLst>
          </p:cNvPr>
          <p:cNvSpPr>
            <a:spLocks noGrp="1"/>
          </p:cNvSpPr>
          <p:nvPr>
            <p:ph type="sldNum" sz="quarter" idx="10"/>
          </p:nvPr>
        </p:nvSpPr>
        <p:spPr/>
        <p:txBody>
          <a:bodyPr/>
          <a:lstStyle/>
          <a:p>
            <a:fld id="{B03B681A-0971-437A-97B1-44BF12E3167A}" type="slidenum">
              <a:rPr lang="en-US" smtClean="0"/>
              <a:t>19</a:t>
            </a:fld>
            <a:endParaRPr lang="en-US"/>
          </a:p>
        </p:txBody>
      </p:sp>
    </p:spTree>
    <p:extLst>
      <p:ext uri="{BB962C8B-B14F-4D97-AF65-F5344CB8AC3E}">
        <p14:creationId xmlns:p14="http://schemas.microsoft.com/office/powerpoint/2010/main" val="2130259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DB3F5-20DF-227A-FA70-643723FAA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FEC9D-FFD6-CAA3-868E-13938D066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EE8ED-5277-02DC-7061-66324BF4ED3D}"/>
              </a:ext>
            </a:extLst>
          </p:cNvPr>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a:extLst>
              <a:ext uri="{FF2B5EF4-FFF2-40B4-BE49-F238E27FC236}">
                <a16:creationId xmlns:a16="http://schemas.microsoft.com/office/drawing/2014/main" id="{535B2803-0598-15AB-3F97-8AAEC7293217}"/>
              </a:ext>
            </a:extLst>
          </p:cNvPr>
          <p:cNvSpPr>
            <a:spLocks noGrp="1"/>
          </p:cNvSpPr>
          <p:nvPr>
            <p:ph type="sldNum" sz="quarter" idx="10"/>
          </p:nvPr>
        </p:nvSpPr>
        <p:spPr/>
        <p:txBody>
          <a:bodyPr/>
          <a:lstStyle/>
          <a:p>
            <a:fld id="{B03B681A-0971-437A-97B1-44BF12E3167A}" type="slidenum">
              <a:rPr lang="en-US" smtClean="0"/>
              <a:t>20</a:t>
            </a:fld>
            <a:endParaRPr lang="en-US"/>
          </a:p>
        </p:txBody>
      </p:sp>
    </p:spTree>
    <p:extLst>
      <p:ext uri="{BB962C8B-B14F-4D97-AF65-F5344CB8AC3E}">
        <p14:creationId xmlns:p14="http://schemas.microsoft.com/office/powerpoint/2010/main" val="178931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884065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FBC3B-6F7F-BF1E-1F69-684CD31C8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4D8D9-7360-E77C-7E8A-9D5F30A57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F0366-0C16-0BB8-A6E2-723A9E011E08}"/>
              </a:ext>
            </a:extLst>
          </p:cNvPr>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a:extLst>
              <a:ext uri="{FF2B5EF4-FFF2-40B4-BE49-F238E27FC236}">
                <a16:creationId xmlns:a16="http://schemas.microsoft.com/office/drawing/2014/main" id="{9B11E286-815B-8FC2-FE5E-928E986BFB24}"/>
              </a:ext>
            </a:extLst>
          </p:cNvPr>
          <p:cNvSpPr>
            <a:spLocks noGrp="1"/>
          </p:cNvSpPr>
          <p:nvPr>
            <p:ph type="sldNum" sz="quarter" idx="10"/>
          </p:nvPr>
        </p:nvSpPr>
        <p:spPr/>
        <p:txBody>
          <a:bodyPr/>
          <a:lstStyle/>
          <a:p>
            <a:fld id="{B03B681A-0971-437A-97B1-44BF12E3167A}" type="slidenum">
              <a:rPr lang="en-US" smtClean="0"/>
              <a:t>21</a:t>
            </a:fld>
            <a:endParaRPr lang="en-US"/>
          </a:p>
        </p:txBody>
      </p:sp>
    </p:spTree>
    <p:extLst>
      <p:ext uri="{BB962C8B-B14F-4D97-AF65-F5344CB8AC3E}">
        <p14:creationId xmlns:p14="http://schemas.microsoft.com/office/powerpoint/2010/main" val="3607183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22</a:t>
            </a:fld>
            <a:endParaRPr lang="en-US"/>
          </a:p>
        </p:txBody>
      </p:sp>
    </p:spTree>
    <p:extLst>
      <p:ext uri="{BB962C8B-B14F-4D97-AF65-F5344CB8AC3E}">
        <p14:creationId xmlns:p14="http://schemas.microsoft.com/office/powerpoint/2010/main" val="337937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273771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33940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68027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333500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277673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1228454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Describe business rules for using each – what are the non-negotiables in terms of design, etc.?</a:t>
            </a:r>
          </a:p>
          <a:p>
            <a:pPr lvl="0"/>
            <a:r>
              <a:rPr lang="en-US"/>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1056612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4/18/2024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4/18/2024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5"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4/18/2024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4/18/2024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4/18/2024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4/18/2024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4/18/2024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hyperlink" Target="mailto:sbarnes@ksde.org" TargetMode="External"/><Relationship Id="rId4" Type="http://schemas.openxmlformats.org/officeDocument/2006/relationships/hyperlink" Target="mailto:name@ksde.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ksde.org/Agency/Fiscal-and-Administrative-Services/School-Finance/Legal-Max-General-Fund-School-Finance-Studies"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Rules for a Happy Life</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971181" y="1514476"/>
            <a:ext cx="9410330" cy="4687409"/>
          </a:xfrm>
        </p:spPr>
        <p:txBody>
          <a:bodyPr>
            <a:normAutofit fontScale="85000" lnSpcReduction="20000"/>
          </a:bodyPr>
          <a:lstStyle/>
          <a:p>
            <a:r>
              <a:rPr lang="en-US" sz="4000" b="0" i="0" u="none" strike="noStrike" baseline="0" dirty="0">
                <a:solidFill>
                  <a:srgbClr val="000000"/>
                </a:solidFill>
                <a:latin typeface="Arial" panose="020B0604020202020204" pitchFamily="34" charset="0"/>
              </a:rPr>
              <a:t>Do what you love. </a:t>
            </a:r>
          </a:p>
          <a:p>
            <a:r>
              <a:rPr lang="en-US" sz="4000" b="0" i="0" u="none" strike="noStrike" baseline="0" dirty="0">
                <a:solidFill>
                  <a:srgbClr val="000000"/>
                </a:solidFill>
                <a:latin typeface="Arial" panose="020B0604020202020204" pitchFamily="34" charset="0"/>
              </a:rPr>
              <a:t>Laugh ‘til it hurts. </a:t>
            </a:r>
          </a:p>
          <a:p>
            <a:r>
              <a:rPr lang="en-US" sz="4000" b="0" i="0" u="none" strike="noStrike" baseline="0" dirty="0">
                <a:solidFill>
                  <a:srgbClr val="000000"/>
                </a:solidFill>
                <a:latin typeface="Arial" panose="020B0604020202020204" pitchFamily="34" charset="0"/>
              </a:rPr>
              <a:t>Don’t worry. </a:t>
            </a:r>
          </a:p>
          <a:p>
            <a:r>
              <a:rPr lang="en-US" sz="4000" b="0" i="0" u="none" strike="noStrike" baseline="0" dirty="0">
                <a:solidFill>
                  <a:srgbClr val="000000"/>
                </a:solidFill>
                <a:latin typeface="Arial" panose="020B0604020202020204" pitchFamily="34" charset="0"/>
              </a:rPr>
              <a:t>Keep it simple. </a:t>
            </a:r>
          </a:p>
          <a:p>
            <a:r>
              <a:rPr lang="en-US" sz="4000" b="0" i="0" u="none" strike="noStrike" baseline="0" dirty="0">
                <a:solidFill>
                  <a:srgbClr val="000000"/>
                </a:solidFill>
                <a:latin typeface="Arial" panose="020B0604020202020204" pitchFamily="34" charset="0"/>
              </a:rPr>
              <a:t>Listen and learn. </a:t>
            </a:r>
          </a:p>
          <a:p>
            <a:r>
              <a:rPr lang="en-US" sz="4000" b="0" i="0" u="none" strike="noStrike" baseline="0" dirty="0">
                <a:solidFill>
                  <a:srgbClr val="000000"/>
                </a:solidFill>
                <a:latin typeface="Arial" panose="020B0604020202020204" pitchFamily="34" charset="0"/>
              </a:rPr>
              <a:t>Expect a little, give a lot, </a:t>
            </a:r>
          </a:p>
          <a:p>
            <a:r>
              <a:rPr lang="en-US" sz="4000" b="0" i="0" u="none" strike="noStrike" baseline="0" dirty="0">
                <a:solidFill>
                  <a:srgbClr val="000000"/>
                </a:solidFill>
                <a:latin typeface="Arial" panose="020B0604020202020204" pitchFamily="34" charset="0"/>
              </a:rPr>
              <a:t>Forgive and forget, always. </a:t>
            </a:r>
          </a:p>
          <a:p>
            <a:r>
              <a:rPr lang="en-US" sz="4000" b="0" i="0" u="none" strike="noStrike" baseline="0" dirty="0">
                <a:solidFill>
                  <a:srgbClr val="000000"/>
                </a:solidFill>
                <a:latin typeface="Arial" panose="020B0604020202020204" pitchFamily="34" charset="0"/>
              </a:rPr>
              <a:t>Smile. </a:t>
            </a:r>
          </a:p>
          <a:p>
            <a:r>
              <a:rPr lang="en-US" sz="4000" b="0" i="0" u="none" strike="noStrike" baseline="0" dirty="0">
                <a:solidFill>
                  <a:srgbClr val="000000"/>
                </a:solidFill>
                <a:latin typeface="Arial" panose="020B0604020202020204" pitchFamily="34" charset="0"/>
              </a:rPr>
              <a:t>Choose happiness every day.</a:t>
            </a:r>
            <a:endParaRPr lang="en-US" sz="2000" b="1" dirty="0">
              <a:solidFill>
                <a:schemeClr val="bg1"/>
              </a:solidFill>
            </a:endParaRPr>
          </a:p>
        </p:txBody>
      </p:sp>
    </p:spTree>
    <p:extLst>
      <p:ext uri="{BB962C8B-B14F-4D97-AF65-F5344CB8AC3E}">
        <p14:creationId xmlns:p14="http://schemas.microsoft.com/office/powerpoint/2010/main" val="3890340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REQUIRED TRANSFERS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80731" y="1597981"/>
            <a:ext cx="9410330" cy="4687409"/>
          </a:xfrm>
        </p:spPr>
        <p:txBody>
          <a:bodyPr>
            <a:norm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General Fund</a:t>
            </a:r>
          </a:p>
          <a:p>
            <a:pPr lvl="1"/>
            <a:r>
              <a:rPr lang="en-US" sz="2400" dirty="0">
                <a:latin typeface="Open Sans" panose="020B0606030504020204" pitchFamily="34" charset="0"/>
                <a:ea typeface="Open Sans" panose="020B0606030504020204" pitchFamily="34" charset="0"/>
                <a:cs typeface="Open Sans" panose="020B0606030504020204" pitchFamily="34" charset="0"/>
              </a:rPr>
              <a:t>At-Risk (Free Meals)</a:t>
            </a:r>
          </a:p>
          <a:p>
            <a:pPr lvl="1"/>
            <a:r>
              <a:rPr lang="en-US" sz="2400" dirty="0">
                <a:latin typeface="Open Sans" panose="020B0606030504020204" pitchFamily="34" charset="0"/>
                <a:ea typeface="Open Sans" panose="020B0606030504020204" pitchFamily="34" charset="0"/>
                <a:cs typeface="Open Sans" panose="020B0606030504020204" pitchFamily="34" charset="0"/>
              </a:rPr>
              <a:t>High Density At-Risk (&gt;= 50% </a:t>
            </a:r>
            <a:r>
              <a:rPr lang="en-US" sz="2400" dirty="0">
                <a:highlight>
                  <a:srgbClr val="FFFF00"/>
                </a:highlight>
                <a:latin typeface="Open Sans" panose="020B0606030504020204" pitchFamily="34" charset="0"/>
                <a:ea typeface="Open Sans" panose="020B0606030504020204" pitchFamily="34" charset="0"/>
                <a:cs typeface="Open Sans" panose="020B0606030504020204" pitchFamily="34" charset="0"/>
              </a:rPr>
              <a:t>or</a:t>
            </a:r>
            <a:r>
              <a:rPr lang="en-US" sz="2400" dirty="0">
                <a:latin typeface="Open Sans" panose="020B0606030504020204" pitchFamily="34" charset="0"/>
                <a:ea typeface="Open Sans" panose="020B0606030504020204" pitchFamily="34" charset="0"/>
                <a:cs typeface="Open Sans" panose="020B0606030504020204" pitchFamily="34" charset="0"/>
              </a:rPr>
              <a:t> &gt;= 35% and &lt; 50%)</a:t>
            </a:r>
          </a:p>
          <a:p>
            <a:pPr marL="457200" lvl="1"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800" dirty="0">
                <a:latin typeface="Open Sans" panose="020B0606030504020204" pitchFamily="34" charset="0"/>
                <a:ea typeface="Open Sans" panose="020B0606030504020204" pitchFamily="34" charset="0"/>
                <a:cs typeface="Open Sans" panose="020B0606030504020204" pitchFamily="34" charset="0"/>
              </a:rPr>
              <a:t>Supplemental General Fund</a:t>
            </a:r>
          </a:p>
          <a:p>
            <a:pPr lvl="1"/>
            <a:r>
              <a:rPr lang="en-US" sz="2400" dirty="0">
                <a:latin typeface="Open Sans" panose="020B0606030504020204" pitchFamily="34" charset="0"/>
                <a:ea typeface="Open Sans" panose="020B0606030504020204" pitchFamily="34" charset="0"/>
                <a:cs typeface="Open Sans" panose="020B0606030504020204" pitchFamily="34" charset="0"/>
              </a:rPr>
              <a:t>Bilingual (Contact Hours or Headcount)</a:t>
            </a:r>
          </a:p>
          <a:p>
            <a:pPr lvl="1"/>
            <a:r>
              <a:rPr lang="en-US" sz="2400" dirty="0">
                <a:latin typeface="Open Sans" panose="020B0606030504020204" pitchFamily="34" charset="0"/>
                <a:ea typeface="Open Sans" panose="020B0606030504020204" pitchFamily="34" charset="0"/>
                <a:cs typeface="Open Sans" panose="020B0606030504020204" pitchFamily="34" charset="0"/>
              </a:rPr>
              <a:t>At-Risk (Free Meals)</a:t>
            </a:r>
          </a:p>
        </p:txBody>
      </p:sp>
    </p:spTree>
    <p:extLst>
      <p:ext uri="{BB962C8B-B14F-4D97-AF65-F5344CB8AC3E}">
        <p14:creationId xmlns:p14="http://schemas.microsoft.com/office/powerpoint/2010/main" val="153859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Transportation State Aid</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597981"/>
            <a:ext cx="10059860" cy="4687409"/>
          </a:xfrm>
        </p:spPr>
        <p:txBody>
          <a:bodyPr>
            <a:norm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Computed Based on Students Transported &gt;=2.5 Miles</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r>
              <a:rPr lang="en-US" sz="2800" dirty="0">
                <a:latin typeface="Open Sans" panose="020B0606030504020204" pitchFamily="34" charset="0"/>
                <a:ea typeface="Open Sans" panose="020B0606030504020204" pitchFamily="34" charset="0"/>
                <a:cs typeface="Open Sans" panose="020B0606030504020204" pitchFamily="34" charset="0"/>
              </a:rPr>
              <a:t>Cannot Exceed 110% of Prior Year’s Audited Costs for Regular Route (reported on 18E Annual Statistical Report)</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r>
              <a:rPr lang="en-US" sz="2800" dirty="0">
                <a:latin typeface="Open Sans" panose="020B0606030504020204" pitchFamily="34" charset="0"/>
                <a:ea typeface="Open Sans" panose="020B0606030504020204" pitchFamily="34" charset="0"/>
                <a:cs typeface="Open Sans" panose="020B0606030504020204" pitchFamily="34" charset="0"/>
              </a:rPr>
              <a:t>General Fund Budget Reduction</a:t>
            </a:r>
          </a:p>
        </p:txBody>
      </p:sp>
    </p:spTree>
    <p:extLst>
      <p:ext uri="{BB962C8B-B14F-4D97-AF65-F5344CB8AC3E}">
        <p14:creationId xmlns:p14="http://schemas.microsoft.com/office/powerpoint/2010/main" val="468193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Republishing General Fund</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80731" y="1597981"/>
            <a:ext cx="9410330" cy="4687409"/>
          </a:xfrm>
        </p:spPr>
        <p:txBody>
          <a:bodyPr>
            <a:normAutofit fontScale="70000" lnSpcReduction="20000"/>
          </a:bodyPr>
          <a:lstStyle/>
          <a:p>
            <a:pPr marL="0" indent="0">
              <a:buNone/>
            </a:pPr>
            <a:r>
              <a:rPr lang="en-US" sz="5100" dirty="0">
                <a:latin typeface="Open Sans" panose="020B0606030504020204" pitchFamily="34" charset="0"/>
                <a:ea typeface="Open Sans" panose="020B0606030504020204" pitchFamily="34" charset="0"/>
                <a:cs typeface="Open Sans" panose="020B0606030504020204" pitchFamily="34" charset="0"/>
              </a:rPr>
              <a:t>Notify School Finance of Intent to Republish ASAP (email AMEND Form)</a:t>
            </a:r>
          </a:p>
          <a:p>
            <a:pPr marL="0" indent="0">
              <a:buNone/>
            </a:pPr>
            <a:endParaRPr lang="en-US" sz="2800" dirty="0">
              <a:latin typeface="Open Sans" panose="020B0606030504020204" pitchFamily="34" charset="0"/>
              <a:ea typeface="Open Sans" panose="020B0606030504020204" pitchFamily="34" charset="0"/>
              <a:cs typeface="Open Sans" panose="020B0606030504020204" pitchFamily="34" charset="0"/>
            </a:endParaRPr>
          </a:p>
          <a:p>
            <a:r>
              <a:rPr lang="en-US" sz="2800" dirty="0">
                <a:latin typeface="Open Sans" panose="020B0606030504020204" pitchFamily="34" charset="0"/>
                <a:ea typeface="Open Sans" panose="020B0606030504020204" pitchFamily="34" charset="0"/>
                <a:cs typeface="Open Sans" panose="020B0606030504020204" pitchFamily="34" charset="0"/>
              </a:rPr>
              <a:t>91 USDs </a:t>
            </a:r>
            <a:r>
              <a:rPr lang="en-US" sz="2800" u="sng" dirty="0">
                <a:highlight>
                  <a:srgbClr val="FFFF00"/>
                </a:highlight>
                <a:latin typeface="Open Sans" panose="020B0606030504020204" pitchFamily="34" charset="0"/>
                <a:ea typeface="Open Sans" panose="020B0606030504020204" pitchFamily="34" charset="0"/>
                <a:cs typeface="Open Sans" panose="020B0606030504020204" pitchFamily="34" charset="0"/>
              </a:rPr>
              <a:t>Potentially</a:t>
            </a:r>
            <a:r>
              <a:rPr lang="en-US" sz="2800" dirty="0">
                <a:latin typeface="Open Sans" panose="020B0606030504020204" pitchFamily="34" charset="0"/>
                <a:ea typeface="Open Sans" panose="020B0606030504020204" pitchFamily="34" charset="0"/>
                <a:cs typeface="Open Sans" panose="020B0606030504020204" pitchFamily="34" charset="0"/>
              </a:rPr>
              <a:t> Need to Republish (last year this time was 149)</a:t>
            </a:r>
          </a:p>
          <a:p>
            <a:pPr lvl="1"/>
            <a:r>
              <a:rPr lang="en-US" sz="2400" dirty="0">
                <a:latin typeface="Open Sans" panose="020B0606030504020204" pitchFamily="34" charset="0"/>
                <a:ea typeface="Open Sans" panose="020B0606030504020204" pitchFamily="34" charset="0"/>
                <a:cs typeface="Open Sans" panose="020B0606030504020204" pitchFamily="34" charset="0"/>
              </a:rPr>
              <a:t>51 Audited (1 Republished) / 40 Unaudited</a:t>
            </a:r>
          </a:p>
          <a:p>
            <a:pPr marL="0" indent="0" algn="l">
              <a:buNone/>
            </a:pPr>
            <a:endParaRPr lang="en-US" sz="1100" dirty="0">
              <a:latin typeface="+mj-lt"/>
              <a:ea typeface="Open Sans" panose="020B0606030504020204" pitchFamily="34" charset="0"/>
              <a:cs typeface="Open Sans" panose="020B0606030504020204" pitchFamily="34" charset="0"/>
            </a:endParaRPr>
          </a:p>
          <a:p>
            <a:pPr algn="l"/>
            <a:r>
              <a:rPr lang="en-US" sz="2800" dirty="0">
                <a:latin typeface="+mj-lt"/>
                <a:ea typeface="Open Sans" panose="020B0606030504020204" pitchFamily="34" charset="0"/>
                <a:cs typeface="Open Sans" panose="020B0606030504020204" pitchFamily="34" charset="0"/>
              </a:rPr>
              <a:t>Review </a:t>
            </a:r>
            <a:r>
              <a:rPr lang="en-US" sz="2800" b="0" i="0" u="none" strike="noStrike" baseline="0" dirty="0">
                <a:solidFill>
                  <a:srgbClr val="0000FF"/>
                </a:solidFill>
                <a:latin typeface="+mj-lt"/>
              </a:rPr>
              <a:t>Requirements to Republish USD Budget</a:t>
            </a:r>
          </a:p>
          <a:p>
            <a:pPr marL="0" indent="0" algn="l">
              <a:buNone/>
            </a:pPr>
            <a:endParaRPr lang="en-US" sz="1100" dirty="0">
              <a:latin typeface="+mj-lt"/>
            </a:endParaRPr>
          </a:p>
          <a:p>
            <a:pPr algn="l"/>
            <a:r>
              <a:rPr lang="en-US" sz="2800" dirty="0">
                <a:latin typeface="+mj-lt"/>
              </a:rPr>
              <a:t>Audit Legal Max Letter Received?</a:t>
            </a:r>
          </a:p>
          <a:p>
            <a:pPr lvl="1"/>
            <a:r>
              <a:rPr lang="en-US" sz="2400" b="0" i="0" u="none" strike="noStrike" baseline="0" dirty="0">
                <a:latin typeface="+mj-lt"/>
              </a:rPr>
              <a:t>Download Legal Max Spreadsheet for counts to be entered on OPEN Page</a:t>
            </a:r>
          </a:p>
          <a:p>
            <a:pPr marL="0" indent="0">
              <a:buNone/>
            </a:pPr>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2800" dirty="0">
                <a:latin typeface="Open Sans" panose="020B0606030504020204" pitchFamily="34" charset="0"/>
                <a:ea typeface="Open Sans" panose="020B0606030504020204" pitchFamily="34" charset="0"/>
                <a:cs typeface="Open Sans" panose="020B0606030504020204" pitchFamily="34" charset="0"/>
              </a:rPr>
              <a:t>Audit Complete but Audit Legal Max Letter NOT Received?</a:t>
            </a:r>
          </a:p>
          <a:p>
            <a:pPr lvl="1"/>
            <a:r>
              <a:rPr lang="en-US" sz="2400" dirty="0">
                <a:latin typeface="Open Sans" panose="020B0606030504020204" pitchFamily="34" charset="0"/>
                <a:ea typeface="Open Sans" panose="020B0606030504020204" pitchFamily="34" charset="0"/>
                <a:cs typeface="Open Sans" panose="020B0606030504020204" pitchFamily="34" charset="0"/>
              </a:rPr>
              <a:t>Refer to FY24 USD Estimated Weighted Enrollment</a:t>
            </a: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2800" dirty="0">
                <a:latin typeface="Open Sans" panose="020B0606030504020204" pitchFamily="34" charset="0"/>
                <a:ea typeface="Open Sans" panose="020B0606030504020204" pitchFamily="34" charset="0"/>
                <a:cs typeface="Open Sans" panose="020B0606030504020204" pitchFamily="34" charset="0"/>
              </a:rPr>
              <a:t>Audit Not Completed?</a:t>
            </a:r>
          </a:p>
        </p:txBody>
      </p:sp>
    </p:spTree>
    <p:extLst>
      <p:ext uri="{BB962C8B-B14F-4D97-AF65-F5344CB8AC3E}">
        <p14:creationId xmlns:p14="http://schemas.microsoft.com/office/powerpoint/2010/main" val="1278838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SPECIAL EDUCATION STATE AID</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80731" y="1597981"/>
            <a:ext cx="9410330" cy="4687409"/>
          </a:xfrm>
        </p:spPr>
        <p:txBody>
          <a:bodyPr>
            <a:normAutofit fontScale="92500" lnSpcReduction="10000"/>
          </a:bodyPr>
          <a:lstStyle/>
          <a:p>
            <a:r>
              <a:rPr lang="en-US" sz="2800" dirty="0">
                <a:latin typeface="Open Sans" panose="020B0606030504020204" pitchFamily="34" charset="0"/>
                <a:ea typeface="Open Sans" panose="020B0606030504020204" pitchFamily="34" charset="0"/>
                <a:cs typeface="Open Sans" panose="020B0606030504020204" pitchFamily="34" charset="0"/>
              </a:rPr>
              <a:t>Budgeted – Form 118 USD Budget – Does not change throughout the year.</a:t>
            </a:r>
          </a:p>
          <a:p>
            <a:r>
              <a:rPr lang="en-US" sz="2800" dirty="0">
                <a:latin typeface="Open Sans" panose="020B0606030504020204" pitchFamily="34" charset="0"/>
                <a:ea typeface="Open Sans" panose="020B0606030504020204" pitchFamily="34" charset="0"/>
                <a:cs typeface="Open Sans" panose="020B0606030504020204" pitchFamily="34" charset="0"/>
              </a:rPr>
              <a:t>Actual – June 1 – Includes categorical aid, transportation, catastrophic, Medicaid state aid replacement.</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pPr lvl="3"/>
            <a:r>
              <a:rPr lang="en-US" sz="2800" dirty="0">
                <a:latin typeface="Open Sans" panose="020B0606030504020204" pitchFamily="34" charset="0"/>
                <a:ea typeface="Open Sans" panose="020B0606030504020204" pitchFamily="34" charset="0"/>
                <a:cs typeface="Open Sans" panose="020B0606030504020204" pitchFamily="34" charset="0"/>
              </a:rPr>
              <a:t>General Fund – We will notify USDs the end of May if you need to republish; LOB cannot be republished.</a:t>
            </a:r>
          </a:p>
          <a:p>
            <a:pPr lvl="3"/>
            <a:r>
              <a:rPr lang="en-US" sz="2800" dirty="0">
                <a:latin typeface="Open Sans" panose="020B0606030504020204" pitchFamily="34" charset="0"/>
                <a:ea typeface="Open Sans" panose="020B0606030504020204" pitchFamily="34" charset="0"/>
                <a:cs typeface="Open Sans" panose="020B0606030504020204" pitchFamily="34" charset="0"/>
              </a:rPr>
              <a:t>Supplemental General Fund – If special education state aid is padded and you are using current year sped aid as the higher amount (and you adopted the full LOB), you will likely see a drop in LOB.</a:t>
            </a:r>
          </a:p>
        </p:txBody>
      </p:sp>
    </p:spTree>
    <p:extLst>
      <p:ext uri="{BB962C8B-B14F-4D97-AF65-F5344CB8AC3E}">
        <p14:creationId xmlns:p14="http://schemas.microsoft.com/office/powerpoint/2010/main" val="382060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Virtual Education State Aid</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80730" y="1597981"/>
            <a:ext cx="9554325" cy="4687409"/>
          </a:xfrm>
        </p:spPr>
        <p:txBody>
          <a:bodyPr>
            <a:normAutofit/>
          </a:bodyPr>
          <a:lstStyle/>
          <a:p>
            <a:pPr marL="0" indent="0" algn="l">
              <a:buNone/>
            </a:pPr>
            <a:endParaRPr lang="en-US" sz="1100" dirty="0">
              <a:latin typeface="+mj-lt"/>
              <a:ea typeface="Open Sans" panose="020B0606030504020204" pitchFamily="34" charset="0"/>
              <a:cs typeface="Open Sans" panose="020B0606030504020204" pitchFamily="34" charset="0"/>
            </a:endParaRPr>
          </a:p>
          <a:p>
            <a:pPr algn="l"/>
            <a:r>
              <a:rPr lang="en-US" sz="2800" dirty="0">
                <a:latin typeface="+mj-lt"/>
              </a:rPr>
              <a:t>Full-Time and Part-Time (Sept 20) = Audited</a:t>
            </a:r>
          </a:p>
          <a:p>
            <a:pPr marL="0" indent="0" algn="l">
              <a:buNone/>
            </a:pPr>
            <a:endParaRPr lang="en-US" sz="2800" dirty="0">
              <a:latin typeface="+mj-lt"/>
            </a:endParaRPr>
          </a:p>
          <a:p>
            <a:pPr algn="l"/>
            <a:r>
              <a:rPr lang="en-US" sz="2800" dirty="0">
                <a:latin typeface="+mj-lt"/>
              </a:rPr>
              <a:t>Virtual Credits (Adults 20+ and Dropouts 19 and Under)</a:t>
            </a:r>
          </a:p>
          <a:p>
            <a:pPr lvl="1"/>
            <a:r>
              <a:rPr lang="en-US" sz="2400" b="0" i="0" u="none" strike="noStrike" baseline="0" dirty="0">
                <a:latin typeface="+mj-lt"/>
              </a:rPr>
              <a:t>Estimated on Superintendents Organization Report (S066)</a:t>
            </a:r>
          </a:p>
          <a:p>
            <a:pPr lvl="1"/>
            <a:r>
              <a:rPr lang="en-US" sz="2400" b="0" i="0" u="sng" strike="noStrike" baseline="0" dirty="0">
                <a:latin typeface="+mj-lt"/>
              </a:rPr>
              <a:t>Actual</a:t>
            </a:r>
            <a:r>
              <a:rPr lang="en-US" sz="2400" b="0" i="0" u="none" strike="noStrike" baseline="0" dirty="0">
                <a:latin typeface="+mj-lt"/>
              </a:rPr>
              <a:t> on Local Effort (due June 7)</a:t>
            </a:r>
          </a:p>
        </p:txBody>
      </p:sp>
    </p:spTree>
    <p:extLst>
      <p:ext uri="{BB962C8B-B14F-4D97-AF65-F5344CB8AC3E}">
        <p14:creationId xmlns:p14="http://schemas.microsoft.com/office/powerpoint/2010/main" val="3127832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LEGAL MAX LETTERS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80731" y="1597981"/>
            <a:ext cx="9410330" cy="4687409"/>
          </a:xfrm>
        </p:spPr>
        <p:txBody>
          <a:bodyPr>
            <a:norm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Preliminary – November</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r>
              <a:rPr lang="en-US" sz="2800" dirty="0">
                <a:latin typeface="Open Sans" panose="020B0606030504020204" pitchFamily="34" charset="0"/>
                <a:ea typeface="Open Sans" panose="020B0606030504020204" pitchFamily="34" charset="0"/>
                <a:cs typeface="Open Sans" panose="020B0606030504020204" pitchFamily="34" charset="0"/>
              </a:rPr>
              <a:t>Audit – December-May </a:t>
            </a:r>
          </a:p>
          <a:p>
            <a:pPr marL="457200" lvl="1" indent="0">
              <a:buNone/>
            </a:pPr>
            <a:r>
              <a:rPr lang="en-US" sz="2400" dirty="0">
                <a:latin typeface="Open Sans" panose="020B0606030504020204" pitchFamily="34" charset="0"/>
                <a:ea typeface="Open Sans" panose="020B0606030504020204" pitchFamily="34" charset="0"/>
                <a:cs typeface="Open Sans" panose="020B0606030504020204" pitchFamily="34" charset="0"/>
              </a:rPr>
              <a:t>(approximately 175 Audit processed)</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r>
              <a:rPr lang="en-US" sz="2800" dirty="0">
                <a:latin typeface="Open Sans" panose="020B0606030504020204" pitchFamily="34" charset="0"/>
                <a:ea typeface="Open Sans" panose="020B0606030504020204" pitchFamily="34" charset="0"/>
                <a:cs typeface="Open Sans" panose="020B0606030504020204" pitchFamily="34" charset="0"/>
              </a:rPr>
              <a:t>Republish</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r>
              <a:rPr lang="en-US" sz="2800" dirty="0">
                <a:latin typeface="Open Sans" panose="020B0606030504020204" pitchFamily="34" charset="0"/>
                <a:ea typeface="Open Sans" panose="020B0606030504020204" pitchFamily="34" charset="0"/>
                <a:cs typeface="Open Sans" panose="020B0606030504020204" pitchFamily="34" charset="0"/>
              </a:rPr>
              <a:t>Final – Mid-June</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7203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LEGAL “</a:t>
            </a:r>
            <a:r>
              <a:rPr lang="en-US" dirty="0" err="1"/>
              <a:t>MAXimum</a:t>
            </a:r>
            <a:r>
              <a:rPr lang="en-US" dirty="0"/>
              <a:t>” BUDGET</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092201" y="1643062"/>
            <a:ext cx="7456884" cy="493604"/>
          </a:xfrm>
        </p:spPr>
        <p:txBody>
          <a:bodyPr/>
          <a:lstStyle/>
          <a:p>
            <a:r>
              <a:rPr lang="en-US" sz="2800" b="1" dirty="0"/>
              <a:t>Agency (www.ksde.org) </a:t>
            </a:r>
          </a:p>
          <a:p>
            <a:endParaRPr lang="en-US" dirty="0"/>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495300" y="4757810"/>
            <a:ext cx="11239500" cy="914255"/>
          </a:xfrm>
        </p:spPr>
        <p:txBody>
          <a:bodyPr>
            <a:normAutofit fontScale="85000" lnSpcReduction="10000"/>
          </a:bodyPr>
          <a:lstStyle/>
          <a:p>
            <a:r>
              <a:rPr lang="en-US" dirty="0"/>
              <a:t>https://www.ksde.org/Agency/Fiscal-and-Administrative-Services/School-Finance/Legal-Max-General-Fund-School-Finance-Studies</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1676400" y="2432085"/>
            <a:ext cx="8255000" cy="552415"/>
          </a:xfrm>
        </p:spPr>
        <p:txBody>
          <a:bodyPr/>
          <a:lstStyle/>
          <a:p>
            <a:r>
              <a:rPr lang="en-US" sz="2800" b="1" dirty="0"/>
              <a:t>Fiscal and Administrative Services</a:t>
            </a:r>
          </a:p>
          <a:p>
            <a:endParaRPr lang="en-US" dirty="0"/>
          </a:p>
        </p:txBody>
      </p:sp>
      <p:sp>
        <p:nvSpPr>
          <p:cNvPr id="11" name="Content Placeholder 20">
            <a:extLst>
              <a:ext uri="{FF2B5EF4-FFF2-40B4-BE49-F238E27FC236}">
                <a16:creationId xmlns:a16="http://schemas.microsoft.com/office/drawing/2014/main" id="{64F610A0-1B7B-49C6-B684-1B04E3F78125}"/>
              </a:ext>
            </a:extLst>
          </p:cNvPr>
          <p:cNvSpPr txBox="1">
            <a:spLocks/>
          </p:cNvSpPr>
          <p:nvPr/>
        </p:nvSpPr>
        <p:spPr>
          <a:xfrm>
            <a:off x="2413000" y="3152792"/>
            <a:ext cx="8535988" cy="552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t>School Finance</a:t>
            </a:r>
          </a:p>
          <a:p>
            <a:endParaRPr lang="en-US" dirty="0"/>
          </a:p>
        </p:txBody>
      </p:sp>
      <p:sp>
        <p:nvSpPr>
          <p:cNvPr id="13" name="Content Placeholder 20">
            <a:extLst>
              <a:ext uri="{FF2B5EF4-FFF2-40B4-BE49-F238E27FC236}">
                <a16:creationId xmlns:a16="http://schemas.microsoft.com/office/drawing/2014/main" id="{AA92D045-7540-424B-AE26-1421E4F3E15F}"/>
              </a:ext>
            </a:extLst>
          </p:cNvPr>
          <p:cNvSpPr txBox="1">
            <a:spLocks/>
          </p:cNvSpPr>
          <p:nvPr/>
        </p:nvSpPr>
        <p:spPr>
          <a:xfrm>
            <a:off x="3276600" y="3902109"/>
            <a:ext cx="8753078" cy="552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t>Legal Max General Fund, School Finance Studies</a:t>
            </a:r>
          </a:p>
          <a:p>
            <a:endParaRPr lang="en-US" dirty="0"/>
          </a:p>
        </p:txBody>
      </p:sp>
    </p:spTree>
    <p:extLst>
      <p:ext uri="{BB962C8B-B14F-4D97-AF65-F5344CB8AC3E}">
        <p14:creationId xmlns:p14="http://schemas.microsoft.com/office/powerpoint/2010/main" val="458623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A50544-A78A-4F33-909E-F0103AEB20A5}"/>
              </a:ext>
            </a:extLst>
          </p:cNvPr>
          <p:cNvPicPr/>
          <p:nvPr/>
        </p:nvPicPr>
        <p:blipFill rotWithShape="1">
          <a:blip r:embed="rId3">
            <a:extLst>
              <a:ext uri="{28A0092B-C50C-407E-A947-70E740481C1C}">
                <a14:useLocalDpi xmlns:a14="http://schemas.microsoft.com/office/drawing/2010/main" val="0"/>
              </a:ext>
            </a:extLst>
          </a:blip>
          <a:srcRect b="1472"/>
          <a:stretch/>
        </p:blipFill>
        <p:spPr bwMode="auto">
          <a:xfrm>
            <a:off x="3586580" y="532659"/>
            <a:ext cx="4710778" cy="5060273"/>
          </a:xfrm>
          <a:prstGeom prst="rect">
            <a:avLst/>
          </a:prstGeom>
          <a:ln>
            <a:noFill/>
          </a:ln>
          <a:extLst>
            <a:ext uri="{53640926-AAD7-44D8-BBD7-CCE9431645EC}">
              <a14:shadowObscured xmlns:a14="http://schemas.microsoft.com/office/drawing/2010/main"/>
            </a:ext>
          </a:extLst>
        </p:spPr>
      </p:pic>
      <p:sp>
        <p:nvSpPr>
          <p:cNvPr id="4" name="Content Placeholder 2">
            <a:extLst>
              <a:ext uri="{FF2B5EF4-FFF2-40B4-BE49-F238E27FC236}">
                <a16:creationId xmlns:a16="http://schemas.microsoft.com/office/drawing/2014/main" id="{5B81C1A2-651E-4EC2-BB77-59884C9E4B07}"/>
              </a:ext>
            </a:extLst>
          </p:cNvPr>
          <p:cNvSpPr txBox="1">
            <a:spLocks/>
          </p:cNvSpPr>
          <p:nvPr/>
        </p:nvSpPr>
        <p:spPr>
          <a:xfrm>
            <a:off x="0" y="2022854"/>
            <a:ext cx="4592495" cy="2354046"/>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t>Dale Brungardt</a:t>
            </a:r>
            <a:br>
              <a:rPr lang="en-US" dirty="0"/>
            </a:br>
            <a:r>
              <a:rPr lang="en-US" dirty="0"/>
              <a:t>Director</a:t>
            </a:r>
            <a:br>
              <a:rPr lang="en-US" dirty="0"/>
            </a:br>
            <a:r>
              <a:rPr lang="en-US" dirty="0"/>
              <a:t>School Finance</a:t>
            </a:r>
            <a:br>
              <a:rPr lang="en-US" dirty="0"/>
            </a:br>
            <a:r>
              <a:rPr lang="en-US" dirty="0"/>
              <a:t>(785) 296-3872</a:t>
            </a:r>
            <a:br>
              <a:rPr lang="en-US" dirty="0"/>
            </a:br>
            <a:r>
              <a:rPr lang="en-US" dirty="0">
                <a:hlinkClick r:id="rId4"/>
              </a:rPr>
              <a:t>dbrungardt@ksde.org</a:t>
            </a:r>
            <a:r>
              <a:rPr lang="en-US" dirty="0"/>
              <a:t> </a:t>
            </a:r>
          </a:p>
        </p:txBody>
      </p:sp>
      <p:sp>
        <p:nvSpPr>
          <p:cNvPr id="7" name="Content Placeholder 5">
            <a:extLst>
              <a:ext uri="{FF2B5EF4-FFF2-40B4-BE49-F238E27FC236}">
                <a16:creationId xmlns:a16="http://schemas.microsoft.com/office/drawing/2014/main" id="{A9E393D3-74AE-41CB-A0CD-BA15BDED1833}"/>
              </a:ext>
            </a:extLst>
          </p:cNvPr>
          <p:cNvSpPr txBox="1">
            <a:spLocks/>
          </p:cNvSpPr>
          <p:nvPr/>
        </p:nvSpPr>
        <p:spPr>
          <a:xfrm>
            <a:off x="8487139" y="1874414"/>
            <a:ext cx="3186998" cy="2354046"/>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a:solidFill>
                  <a:srgbClr val="12284C"/>
                </a:solidFill>
              </a:rPr>
              <a:t>Sara McCullah</a:t>
            </a:r>
            <a:br>
              <a:rPr lang="en-US" sz="2400" dirty="0">
                <a:solidFill>
                  <a:srgbClr val="12284C"/>
                </a:solidFill>
              </a:rPr>
            </a:br>
            <a:r>
              <a:rPr lang="en-US" sz="2400" dirty="0">
                <a:solidFill>
                  <a:srgbClr val="12284C"/>
                </a:solidFill>
              </a:rPr>
              <a:t>Assistant Director</a:t>
            </a:r>
            <a:br>
              <a:rPr lang="en-US" sz="2400" dirty="0">
                <a:solidFill>
                  <a:srgbClr val="12284C"/>
                </a:solidFill>
              </a:rPr>
            </a:br>
            <a:r>
              <a:rPr lang="en-US" sz="2400" dirty="0">
                <a:solidFill>
                  <a:srgbClr val="12284C"/>
                </a:solidFill>
              </a:rPr>
              <a:t>School Finance</a:t>
            </a:r>
            <a:br>
              <a:rPr lang="en-US" sz="2400" dirty="0">
                <a:solidFill>
                  <a:srgbClr val="12284C"/>
                </a:solidFill>
              </a:rPr>
            </a:br>
            <a:r>
              <a:rPr lang="en-US" sz="2400" dirty="0">
                <a:solidFill>
                  <a:srgbClr val="12284C"/>
                </a:solidFill>
              </a:rPr>
              <a:t>(785) 296-4972</a:t>
            </a:r>
            <a:br>
              <a:rPr lang="en-US" sz="2400" dirty="0">
                <a:solidFill>
                  <a:srgbClr val="12284C"/>
                </a:solidFill>
              </a:rPr>
            </a:br>
            <a:r>
              <a:rPr lang="en-US" sz="2400" dirty="0">
                <a:solidFill>
                  <a:srgbClr val="12284C"/>
                </a:solidFill>
                <a:hlinkClick r:id="rId5">
                  <a:extLst>
                    <a:ext uri="{A12FA001-AC4F-418D-AE19-62706E023703}">
                      <ahyp:hlinkClr xmlns:ahyp="http://schemas.microsoft.com/office/drawing/2018/hyperlinkcolor" val="tx"/>
                    </a:ext>
                  </a:extLst>
                </a:hlinkClick>
              </a:rPr>
              <a:t>smccullah@ksde.org</a:t>
            </a:r>
            <a:r>
              <a:rPr lang="en-US" sz="2400" dirty="0">
                <a:solidFill>
                  <a:srgbClr val="12284C"/>
                </a:solidFill>
              </a:rPr>
              <a:t> </a:t>
            </a:r>
          </a:p>
        </p:txBody>
      </p:sp>
    </p:spTree>
    <p:extLst>
      <p:ext uri="{BB962C8B-B14F-4D97-AF65-F5344CB8AC3E}">
        <p14:creationId xmlns:p14="http://schemas.microsoft.com/office/powerpoint/2010/main" val="236378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LEGAL “</a:t>
            </a:r>
            <a:r>
              <a:rPr lang="en-US" dirty="0" err="1"/>
              <a:t>MAXimum</a:t>
            </a:r>
            <a:r>
              <a:rPr lang="en-US" dirty="0"/>
              <a:t>” BUDGET</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994299" y="1655762"/>
            <a:ext cx="9454718" cy="615988"/>
          </a:xfrm>
        </p:spPr>
        <p:txBody>
          <a:bodyPr>
            <a:normAutofit/>
          </a:bodyPr>
          <a:lstStyle/>
          <a:p>
            <a:pPr marL="0" indent="0">
              <a:buNone/>
            </a:pPr>
            <a:r>
              <a:rPr lang="en-US" sz="2800" b="1" dirty="0">
                <a:latin typeface="Open Sans" panose="020B0606030504020204" pitchFamily="34" charset="0"/>
                <a:ea typeface="Open Sans" panose="020B0606030504020204" pitchFamily="34" charset="0"/>
                <a:cs typeface="Open Sans" panose="020B0606030504020204" pitchFamily="34" charset="0"/>
              </a:rPr>
              <a:t>Funding Formula (General Fund) - - </a:t>
            </a:r>
            <a:r>
              <a:rPr lang="en-US" sz="2800" b="1" dirty="0">
                <a:highlight>
                  <a:srgbClr val="FFFF00"/>
                </a:highlight>
                <a:latin typeface="Open Sans" panose="020B0606030504020204" pitchFamily="34" charset="0"/>
                <a:ea typeface="Open Sans" panose="020B0606030504020204" pitchFamily="34" charset="0"/>
                <a:cs typeface="Open Sans" panose="020B0606030504020204" pitchFamily="34" charset="0"/>
              </a:rPr>
              <a:t>2024-2025</a:t>
            </a:r>
          </a:p>
          <a:p>
            <a:endParaRPr lang="en-US" dirty="0"/>
          </a:p>
        </p:txBody>
      </p:sp>
      <p:pic>
        <p:nvPicPr>
          <p:cNvPr id="4" name="Picture 3">
            <a:extLst>
              <a:ext uri="{FF2B5EF4-FFF2-40B4-BE49-F238E27FC236}">
                <a16:creationId xmlns:a16="http://schemas.microsoft.com/office/drawing/2014/main" id="{3C68535D-B3F4-04DE-EA2A-312A807DC2F8}"/>
              </a:ext>
            </a:extLst>
          </p:cNvPr>
          <p:cNvPicPr>
            <a:picLocks noChangeAspect="1"/>
          </p:cNvPicPr>
          <p:nvPr/>
        </p:nvPicPr>
        <p:blipFill>
          <a:blip r:embed="rId3"/>
          <a:stretch>
            <a:fillRect/>
          </a:stretch>
        </p:blipFill>
        <p:spPr>
          <a:xfrm>
            <a:off x="1527401" y="2133223"/>
            <a:ext cx="8661627" cy="4002168"/>
          </a:xfrm>
          <a:prstGeom prst="rect">
            <a:avLst/>
          </a:prstGeom>
        </p:spPr>
      </p:pic>
    </p:spTree>
    <p:extLst>
      <p:ext uri="{BB962C8B-B14F-4D97-AF65-F5344CB8AC3E}">
        <p14:creationId xmlns:p14="http://schemas.microsoft.com/office/powerpoint/2010/main" val="281869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75E92-D128-59B7-7F5D-A148E4C3589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D50139-2824-D267-05B2-2CD2FB5FF884}"/>
              </a:ext>
            </a:extLst>
          </p:cNvPr>
          <p:cNvSpPr>
            <a:spLocks noGrp="1"/>
          </p:cNvSpPr>
          <p:nvPr>
            <p:ph type="title"/>
          </p:nvPr>
        </p:nvSpPr>
        <p:spPr/>
        <p:txBody>
          <a:bodyPr/>
          <a:lstStyle/>
          <a:p>
            <a:pPr algn="ctr"/>
            <a:r>
              <a:rPr lang="en-US" dirty="0"/>
              <a:t>VIRTUAL STATE AID – 2024-2025</a:t>
            </a:r>
          </a:p>
        </p:txBody>
      </p:sp>
      <p:sp>
        <p:nvSpPr>
          <p:cNvPr id="20" name="Content Placeholder 19">
            <a:extLst>
              <a:ext uri="{FF2B5EF4-FFF2-40B4-BE49-F238E27FC236}">
                <a16:creationId xmlns:a16="http://schemas.microsoft.com/office/drawing/2014/main" id="{8DD7614D-5E0A-A0C2-E9DB-3F06219465A3}"/>
              </a:ext>
            </a:extLst>
          </p:cNvPr>
          <p:cNvSpPr>
            <a:spLocks noGrp="1"/>
          </p:cNvSpPr>
          <p:nvPr>
            <p:ph sz="half" idx="2"/>
          </p:nvPr>
        </p:nvSpPr>
        <p:spPr>
          <a:xfrm>
            <a:off x="1180731" y="1597981"/>
            <a:ext cx="9410330" cy="4687409"/>
          </a:xfrm>
        </p:spPr>
        <p:txBody>
          <a:bodyPr>
            <a:normAutofit/>
          </a:bodyPr>
          <a:lstStyle/>
          <a:p>
            <a:r>
              <a:rPr lang="en-US" sz="2800" dirty="0">
                <a:latin typeface="+mj-lt"/>
              </a:rPr>
              <a:t>Full-Time &amp; </a:t>
            </a:r>
            <a:r>
              <a:rPr lang="en-US" sz="2800" dirty="0">
                <a:highlight>
                  <a:srgbClr val="FFFF00"/>
                </a:highlight>
                <a:latin typeface="+mj-lt"/>
              </a:rPr>
              <a:t>Part-Time</a:t>
            </a:r>
            <a:r>
              <a:rPr lang="en-US" sz="2800" dirty="0">
                <a:latin typeface="+mj-lt"/>
              </a:rPr>
              <a:t> Virtual = $5,600</a:t>
            </a:r>
          </a:p>
          <a:p>
            <a:endParaRPr lang="en-US" sz="2800" dirty="0">
              <a:latin typeface="+mj-lt"/>
            </a:endParaRPr>
          </a:p>
          <a:p>
            <a:r>
              <a:rPr lang="en-US" sz="2800" strike="sngStrike" dirty="0">
                <a:latin typeface="+mj-lt"/>
                <a:ea typeface="Open Sans" panose="020B0606030504020204" pitchFamily="34" charset="0"/>
                <a:cs typeface="Open Sans" panose="020B0606030504020204" pitchFamily="34" charset="0"/>
              </a:rPr>
              <a:t>Part-Time Virtual = $2,800</a:t>
            </a:r>
          </a:p>
          <a:p>
            <a:endParaRPr lang="en-US" sz="2800" dirty="0">
              <a:latin typeface="+mj-lt"/>
              <a:ea typeface="Open Sans" panose="020B0606030504020204" pitchFamily="34" charset="0"/>
              <a:cs typeface="Open Sans" panose="020B0606030504020204" pitchFamily="34" charset="0"/>
            </a:endParaRPr>
          </a:p>
          <a:p>
            <a:r>
              <a:rPr lang="en-US" sz="2800" dirty="0">
                <a:latin typeface="+mj-lt"/>
                <a:ea typeface="Open Sans" panose="020B0606030504020204" pitchFamily="34" charset="0"/>
                <a:cs typeface="Open Sans" panose="020B0606030504020204" pitchFamily="34" charset="0"/>
              </a:rPr>
              <a:t>Virtual Credits (Adults) 20+ Years = $709</a:t>
            </a:r>
          </a:p>
          <a:p>
            <a:pPr marL="914400" lvl="2" indent="0">
              <a:buNone/>
            </a:pPr>
            <a:r>
              <a:rPr lang="en-US" sz="2400" dirty="0">
                <a:latin typeface="+mj-lt"/>
                <a:ea typeface="Open Sans" panose="020B0606030504020204" pitchFamily="34" charset="0"/>
                <a:cs typeface="Open Sans" panose="020B0606030504020204" pitchFamily="34" charset="0"/>
              </a:rPr>
              <a:t>(Local Effort Due June 8)</a:t>
            </a:r>
          </a:p>
          <a:p>
            <a:pPr marL="914400" lvl="2" indent="0">
              <a:buNone/>
            </a:pPr>
            <a:endParaRPr lang="en-US" sz="2400" dirty="0">
              <a:latin typeface="+mj-lt"/>
              <a:ea typeface="Open Sans" panose="020B0606030504020204" pitchFamily="34" charset="0"/>
              <a:cs typeface="Open Sans" panose="020B0606030504020204" pitchFamily="34" charset="0"/>
            </a:endParaRPr>
          </a:p>
          <a:p>
            <a:r>
              <a:rPr lang="en-US" sz="2800" dirty="0">
                <a:solidFill>
                  <a:schemeClr val="accent4">
                    <a:lumMod val="75000"/>
                  </a:schemeClr>
                </a:solidFill>
                <a:latin typeface="+mj-lt"/>
                <a:ea typeface="Open Sans" panose="020B0606030504020204" pitchFamily="34" charset="0"/>
                <a:cs typeface="Open Sans" panose="020B0606030504020204" pitchFamily="34" charset="0"/>
              </a:rPr>
              <a:t>Virtual Credits (Dropouts) 19 Years and Under = $709</a:t>
            </a:r>
          </a:p>
          <a:p>
            <a:pPr marL="914400" lvl="2" indent="0">
              <a:buNone/>
            </a:pPr>
            <a:r>
              <a:rPr lang="en-US" sz="2400" dirty="0">
                <a:latin typeface="+mj-lt"/>
                <a:ea typeface="Open Sans" panose="020B0606030504020204" pitchFamily="34" charset="0"/>
                <a:cs typeface="Open Sans" panose="020B0606030504020204" pitchFamily="34" charset="0"/>
              </a:rPr>
              <a:t>(Local Effort Due June 8)</a:t>
            </a:r>
          </a:p>
        </p:txBody>
      </p:sp>
    </p:spTree>
    <p:extLst>
      <p:ext uri="{BB962C8B-B14F-4D97-AF65-F5344CB8AC3E}">
        <p14:creationId xmlns:p14="http://schemas.microsoft.com/office/powerpoint/2010/main" val="47906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7300" y="423334"/>
            <a:ext cx="7706592" cy="2713228"/>
          </a:xfrm>
        </p:spPr>
        <p:txBody>
          <a:bodyPr/>
          <a:lstStyle/>
          <a:p>
            <a:r>
              <a:rPr lang="en-US" dirty="0"/>
              <a:t>WHAT IS…..</a:t>
            </a:r>
            <a:br>
              <a:rPr lang="en-US" dirty="0"/>
            </a:br>
            <a:r>
              <a:rPr lang="en-US" dirty="0"/>
              <a:t> “LEGAL MAX”</a:t>
            </a:r>
          </a:p>
        </p:txBody>
      </p:sp>
      <p:sp>
        <p:nvSpPr>
          <p:cNvPr id="5" name="Text Placeholder 4"/>
          <p:cNvSpPr>
            <a:spLocks noGrp="1"/>
          </p:cNvSpPr>
          <p:nvPr>
            <p:ph type="body" idx="1"/>
          </p:nvPr>
        </p:nvSpPr>
        <p:spPr/>
        <p:txBody>
          <a:bodyPr/>
          <a:lstStyle/>
          <a:p>
            <a:r>
              <a:rPr lang="en-US" dirty="0"/>
              <a:t>			Dale Brungardt, Director</a:t>
            </a:r>
          </a:p>
          <a:p>
            <a:r>
              <a:rPr lang="en-US" dirty="0"/>
              <a:t>			Sara McCullah, Assistant Director</a:t>
            </a:r>
          </a:p>
        </p:txBody>
      </p:sp>
    </p:spTree>
    <p:extLst>
      <p:ext uri="{BB962C8B-B14F-4D97-AF65-F5344CB8AC3E}">
        <p14:creationId xmlns:p14="http://schemas.microsoft.com/office/powerpoint/2010/main" val="481271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B3B31-D933-C458-DD7C-141D180DFFB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4E16EA3-37C7-5A30-86E4-7DC4F85877A9}"/>
              </a:ext>
            </a:extLst>
          </p:cNvPr>
          <p:cNvSpPr>
            <a:spLocks noGrp="1"/>
          </p:cNvSpPr>
          <p:nvPr>
            <p:ph type="title"/>
          </p:nvPr>
        </p:nvSpPr>
        <p:spPr/>
        <p:txBody>
          <a:bodyPr/>
          <a:lstStyle/>
          <a:p>
            <a:pPr algn="ctr"/>
            <a:r>
              <a:rPr lang="en-US" dirty="0"/>
              <a:t>REQUIRED TRANSFERS</a:t>
            </a:r>
          </a:p>
        </p:txBody>
      </p:sp>
      <p:sp>
        <p:nvSpPr>
          <p:cNvPr id="20" name="Content Placeholder 19">
            <a:extLst>
              <a:ext uri="{FF2B5EF4-FFF2-40B4-BE49-F238E27FC236}">
                <a16:creationId xmlns:a16="http://schemas.microsoft.com/office/drawing/2014/main" id="{743A0F2F-BD4A-C70C-BE10-FE89A62602E4}"/>
              </a:ext>
            </a:extLst>
          </p:cNvPr>
          <p:cNvSpPr>
            <a:spLocks noGrp="1"/>
          </p:cNvSpPr>
          <p:nvPr>
            <p:ph sz="half" idx="2"/>
          </p:nvPr>
        </p:nvSpPr>
        <p:spPr>
          <a:xfrm>
            <a:off x="1180731" y="1597981"/>
            <a:ext cx="9410330" cy="4687409"/>
          </a:xfrm>
        </p:spPr>
        <p:txBody>
          <a:bodyPr>
            <a:norm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General Fund</a:t>
            </a:r>
          </a:p>
          <a:p>
            <a:pPr lvl="1"/>
            <a:r>
              <a:rPr lang="en-US" sz="2400" dirty="0">
                <a:latin typeface="Open Sans" panose="020B0606030504020204" pitchFamily="34" charset="0"/>
                <a:ea typeface="Open Sans" panose="020B0606030504020204" pitchFamily="34" charset="0"/>
                <a:cs typeface="Open Sans" panose="020B0606030504020204" pitchFamily="34" charset="0"/>
              </a:rPr>
              <a:t>At-Risk (Free Meals)</a:t>
            </a:r>
          </a:p>
          <a:p>
            <a:pPr lvl="1"/>
            <a:r>
              <a:rPr lang="en-US" sz="2400" dirty="0">
                <a:latin typeface="Open Sans" panose="020B0606030504020204" pitchFamily="34" charset="0"/>
                <a:ea typeface="Open Sans" panose="020B0606030504020204" pitchFamily="34" charset="0"/>
                <a:cs typeface="Open Sans" panose="020B0606030504020204" pitchFamily="34" charset="0"/>
              </a:rPr>
              <a:t>High Density At-Risk (&gt;= 50% </a:t>
            </a:r>
            <a:r>
              <a:rPr lang="en-US" sz="2400" dirty="0">
                <a:highlight>
                  <a:srgbClr val="C0C0C0"/>
                </a:highlight>
                <a:latin typeface="Open Sans" panose="020B0606030504020204" pitchFamily="34" charset="0"/>
                <a:ea typeface="Open Sans" panose="020B0606030504020204" pitchFamily="34" charset="0"/>
                <a:cs typeface="Open Sans" panose="020B0606030504020204" pitchFamily="34" charset="0"/>
              </a:rPr>
              <a:t>or</a:t>
            </a:r>
            <a:r>
              <a:rPr lang="en-US" sz="2400" dirty="0">
                <a:latin typeface="Open Sans" panose="020B0606030504020204" pitchFamily="34" charset="0"/>
                <a:ea typeface="Open Sans" panose="020B0606030504020204" pitchFamily="34" charset="0"/>
                <a:cs typeface="Open Sans" panose="020B0606030504020204" pitchFamily="34" charset="0"/>
              </a:rPr>
              <a:t> &gt;= 35% and &lt; 50%)</a:t>
            </a:r>
          </a:p>
          <a:p>
            <a:pPr marL="457200" lvl="1"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800" dirty="0">
                <a:latin typeface="Open Sans" panose="020B0606030504020204" pitchFamily="34" charset="0"/>
                <a:ea typeface="Open Sans" panose="020B0606030504020204" pitchFamily="34" charset="0"/>
                <a:cs typeface="Open Sans" panose="020B0606030504020204" pitchFamily="34" charset="0"/>
              </a:rPr>
              <a:t>Supplemental General Fund</a:t>
            </a:r>
          </a:p>
          <a:p>
            <a:pPr lvl="1"/>
            <a:r>
              <a:rPr lang="en-US" sz="2400" dirty="0">
                <a:latin typeface="Open Sans" panose="020B0606030504020204" pitchFamily="34" charset="0"/>
                <a:ea typeface="Open Sans" panose="020B0606030504020204" pitchFamily="34" charset="0"/>
                <a:cs typeface="Open Sans" panose="020B0606030504020204" pitchFamily="34" charset="0"/>
              </a:rPr>
              <a:t>Bilingual (Contact Hours or Headcount)</a:t>
            </a:r>
          </a:p>
          <a:p>
            <a:pPr lvl="1"/>
            <a:r>
              <a:rPr lang="en-US" sz="2400" dirty="0">
                <a:latin typeface="Open Sans" panose="020B0606030504020204" pitchFamily="34" charset="0"/>
                <a:ea typeface="Open Sans" panose="020B0606030504020204" pitchFamily="34" charset="0"/>
                <a:cs typeface="Open Sans" panose="020B0606030504020204" pitchFamily="34" charset="0"/>
              </a:rPr>
              <a:t>At-Risk (Free Meals)</a:t>
            </a:r>
          </a:p>
          <a:p>
            <a:pPr lvl="1"/>
            <a:r>
              <a:rPr lang="en-US" sz="2400" dirty="0">
                <a:latin typeface="Open Sans" panose="020B0606030504020204" pitchFamily="34" charset="0"/>
                <a:ea typeface="Open Sans" panose="020B0606030504020204" pitchFamily="34" charset="0"/>
                <a:cs typeface="Open Sans" panose="020B0606030504020204" pitchFamily="34" charset="0"/>
              </a:rPr>
              <a:t>Special Education (</a:t>
            </a:r>
            <a:r>
              <a:rPr lang="en-US" sz="2400" dirty="0">
                <a:highlight>
                  <a:srgbClr val="FFFF00"/>
                </a:highlight>
                <a:latin typeface="Open Sans" panose="020B0606030504020204" pitchFamily="34" charset="0"/>
                <a:ea typeface="Open Sans" panose="020B0606030504020204" pitchFamily="34" charset="0"/>
                <a:cs typeface="Open Sans" panose="020B0606030504020204" pitchFamily="34" charset="0"/>
              </a:rPr>
              <a:t>New 2024-2025</a:t>
            </a:r>
            <a:r>
              <a:rPr lang="en-US" sz="24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047324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625EB-316E-4010-B02B-8EF573A6C29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4A4420B-DC6E-C7F3-FE66-3DD9C288B73A}"/>
              </a:ext>
            </a:extLst>
          </p:cNvPr>
          <p:cNvSpPr>
            <a:spLocks noGrp="1"/>
          </p:cNvSpPr>
          <p:nvPr>
            <p:ph type="title"/>
          </p:nvPr>
        </p:nvSpPr>
        <p:spPr/>
        <p:txBody>
          <a:bodyPr/>
          <a:lstStyle/>
          <a:p>
            <a:pPr algn="ctr"/>
            <a:r>
              <a:rPr lang="en-US" dirty="0"/>
              <a:t>Republishing KPERS</a:t>
            </a:r>
          </a:p>
        </p:txBody>
      </p:sp>
      <p:pic>
        <p:nvPicPr>
          <p:cNvPr id="4" name="Content Placeholder 3">
            <a:extLst>
              <a:ext uri="{FF2B5EF4-FFF2-40B4-BE49-F238E27FC236}">
                <a16:creationId xmlns:a16="http://schemas.microsoft.com/office/drawing/2014/main" id="{79E14EC5-BA6D-5EA1-CF78-AF0EBA1C51C7}"/>
              </a:ext>
            </a:extLst>
          </p:cNvPr>
          <p:cNvPicPr>
            <a:picLocks noGrp="1" noChangeAspect="1"/>
          </p:cNvPicPr>
          <p:nvPr>
            <p:ph sz="half" idx="2"/>
          </p:nvPr>
        </p:nvPicPr>
        <p:blipFill>
          <a:blip r:embed="rId3"/>
          <a:stretch>
            <a:fillRect/>
          </a:stretch>
        </p:blipFill>
        <p:spPr>
          <a:xfrm>
            <a:off x="494336" y="2051539"/>
            <a:ext cx="10861052" cy="3807380"/>
          </a:xfrm>
        </p:spPr>
      </p:pic>
    </p:spTree>
    <p:extLst>
      <p:ext uri="{BB962C8B-B14F-4D97-AF65-F5344CB8AC3E}">
        <p14:creationId xmlns:p14="http://schemas.microsoft.com/office/powerpoint/2010/main" val="4194252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C1B96C-1DC1-476C-9BDE-AF5F2D02E363}"/>
              </a:ext>
            </a:extLst>
          </p:cNvPr>
          <p:cNvSpPr>
            <a:spLocks noGrp="1"/>
          </p:cNvSpPr>
          <p:nvPr>
            <p:ph type="title"/>
          </p:nvPr>
        </p:nvSpPr>
        <p:spPr/>
        <p:txBody>
          <a:bodyPr>
            <a:normAutofit/>
          </a:bodyPr>
          <a:lstStyle/>
          <a:p>
            <a:pPr algn="ctr"/>
            <a:r>
              <a:rPr lang="en-US" sz="6600" dirty="0"/>
              <a:t>www.ksde.org</a:t>
            </a:r>
          </a:p>
        </p:txBody>
      </p:sp>
      <p:sp>
        <p:nvSpPr>
          <p:cNvPr id="6" name="TextBox 5">
            <a:extLst>
              <a:ext uri="{FF2B5EF4-FFF2-40B4-BE49-F238E27FC236}">
                <a16:creationId xmlns:a16="http://schemas.microsoft.com/office/drawing/2014/main" id="{1E201BB9-2D0B-525E-D9A2-677E35075F0D}"/>
              </a:ext>
            </a:extLst>
          </p:cNvPr>
          <p:cNvSpPr txBox="1"/>
          <p:nvPr/>
        </p:nvSpPr>
        <p:spPr>
          <a:xfrm>
            <a:off x="527304" y="1487347"/>
            <a:ext cx="11137392" cy="1077218"/>
          </a:xfrm>
          <a:prstGeom prst="rect">
            <a:avLst/>
          </a:prstGeom>
          <a:noFill/>
        </p:spPr>
        <p:txBody>
          <a:bodyPr wrap="square">
            <a:spAutoFit/>
          </a:bodyPr>
          <a:lstStyle/>
          <a:p>
            <a:r>
              <a:rPr lang="en-US" sz="3200" dirty="0">
                <a:hlinkClick r:id="rId3"/>
              </a:rPr>
              <a:t>https://www.ksde.org/Agency/Fiscal-and-Administrative-Services/School-Finance</a:t>
            </a:r>
            <a:endParaRPr lang="en-US" sz="3200" dirty="0"/>
          </a:p>
        </p:txBody>
      </p:sp>
    </p:spTree>
    <p:extLst>
      <p:ext uri="{BB962C8B-B14F-4D97-AF65-F5344CB8AC3E}">
        <p14:creationId xmlns:p14="http://schemas.microsoft.com/office/powerpoint/2010/main" val="65441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LEGAL “</a:t>
            </a:r>
            <a:r>
              <a:rPr lang="en-US" dirty="0" err="1">
                <a:solidFill>
                  <a:srgbClr val="C00000"/>
                </a:solidFill>
              </a:rPr>
              <a:t>MAX</a:t>
            </a:r>
            <a:r>
              <a:rPr lang="en-US" dirty="0" err="1"/>
              <a:t>imum</a:t>
            </a:r>
            <a:r>
              <a:rPr lang="en-US" dirty="0"/>
              <a:t>” BUDGET</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3418681" y="3429000"/>
            <a:ext cx="5433220" cy="1478866"/>
          </a:xfrm>
        </p:spPr>
        <p:txBody>
          <a:bodyPr>
            <a:normAutofit/>
          </a:bodyPr>
          <a:lstStyle/>
          <a:p>
            <a:r>
              <a:rPr lang="en-US" sz="3600" dirty="0"/>
              <a:t>The lesser of….</a:t>
            </a:r>
          </a:p>
          <a:p>
            <a:r>
              <a:rPr lang="en-US" sz="3600" dirty="0"/>
              <a:t>computed or adopted.</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52488" y="1974960"/>
            <a:ext cx="5132386" cy="914254"/>
          </a:xfrm>
        </p:spPr>
        <p:txBody>
          <a:bodyPr/>
          <a:lstStyle/>
          <a:p>
            <a:r>
              <a:rPr lang="en-US" sz="3600" b="1" dirty="0"/>
              <a:t>General Fund</a:t>
            </a:r>
          </a:p>
          <a:p>
            <a:endParaRPr lang="en-US" dirty="0"/>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4571998" y="1974958"/>
            <a:ext cx="6557962" cy="914254"/>
          </a:xfrm>
        </p:spPr>
        <p:txBody>
          <a:bodyPr/>
          <a:lstStyle/>
          <a:p>
            <a:r>
              <a:rPr lang="en-US" sz="3600" b="1" dirty="0"/>
              <a:t>Supplemental General Fund</a:t>
            </a:r>
          </a:p>
          <a:p>
            <a:endParaRPr lang="en-US" dirty="0"/>
          </a:p>
        </p:txBody>
      </p:sp>
    </p:spTree>
    <p:extLst>
      <p:ext uri="{BB962C8B-B14F-4D97-AF65-F5344CB8AC3E}">
        <p14:creationId xmlns:p14="http://schemas.microsoft.com/office/powerpoint/2010/main" val="24364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LEGAL “</a:t>
            </a:r>
            <a:r>
              <a:rPr lang="en-US" dirty="0" err="1"/>
              <a:t>MAXimum</a:t>
            </a:r>
            <a:r>
              <a:rPr lang="en-US" dirty="0"/>
              <a:t>” BUDGET</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2115419" y="4607434"/>
            <a:ext cx="8500765" cy="594804"/>
          </a:xfrm>
        </p:spPr>
        <p:txBody>
          <a:bodyPr>
            <a:normAutofit fontScale="92500"/>
          </a:bodyPr>
          <a:lstStyle/>
          <a:p>
            <a:r>
              <a:rPr lang="en-US" sz="2600" dirty="0">
                <a:highlight>
                  <a:srgbClr val="FFFF00"/>
                </a:highlight>
              </a:rPr>
              <a:t>Plus</a:t>
            </a:r>
            <a:r>
              <a:rPr lang="en-US" sz="2600" dirty="0"/>
              <a:t>  Current year’s weightings - - includes PK At-Risk</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45219" y="1655762"/>
            <a:ext cx="9189406" cy="839192"/>
          </a:xfrm>
        </p:spPr>
        <p:txBody>
          <a:bodyPr>
            <a:normAutofit fontScale="70000" lnSpcReduction="20000"/>
          </a:bodyPr>
          <a:lstStyle/>
          <a:p>
            <a:pPr marL="0" indent="0">
              <a:buNone/>
            </a:pPr>
            <a:r>
              <a:rPr lang="en-US" sz="2800" b="1" dirty="0">
                <a:latin typeface="Open Sans" panose="020B0606030504020204" pitchFamily="34" charset="0"/>
                <a:ea typeface="Open Sans" panose="020B0606030504020204" pitchFamily="34" charset="0"/>
                <a:cs typeface="Open Sans" panose="020B0606030504020204" pitchFamily="34" charset="0"/>
              </a:rPr>
              <a:t>Funding Formula (General Fund and Supplemental General Fund)</a:t>
            </a:r>
          </a:p>
          <a:p>
            <a:pPr marL="0" indent="0">
              <a:buNone/>
            </a:pP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a:highlight>
                  <a:srgbClr val="FFFF00"/>
                </a:highlight>
                <a:latin typeface="Open Sans" panose="020B0606030504020204" pitchFamily="34" charset="0"/>
                <a:ea typeface="Open Sans" panose="020B0606030504020204" pitchFamily="34" charset="0"/>
                <a:cs typeface="Open Sans" panose="020B0606030504020204" pitchFamily="34" charset="0"/>
              </a:rPr>
              <a:t>The higher of</a:t>
            </a:r>
            <a:r>
              <a:rPr lang="en-US" sz="2800" b="1" dirty="0">
                <a:latin typeface="Open Sans" panose="020B0606030504020204" pitchFamily="34" charset="0"/>
                <a:ea typeface="Open Sans" panose="020B0606030504020204" pitchFamily="34" charset="0"/>
                <a:cs typeface="Open Sans" panose="020B0606030504020204" pitchFamily="34" charset="0"/>
              </a:rPr>
              <a:t>:</a:t>
            </a:r>
          </a:p>
          <a:p>
            <a:endParaRPr lang="en-US" dirty="0"/>
          </a:p>
        </p:txBody>
      </p:sp>
      <p:sp>
        <p:nvSpPr>
          <p:cNvPr id="9" name="Text Placeholder 7">
            <a:extLst>
              <a:ext uri="{FF2B5EF4-FFF2-40B4-BE49-F238E27FC236}">
                <a16:creationId xmlns:a16="http://schemas.microsoft.com/office/drawing/2014/main" id="{BCCF9197-1E60-410D-B2CA-53FB8BC0696E}"/>
              </a:ext>
            </a:extLst>
          </p:cNvPr>
          <p:cNvSpPr txBox="1">
            <a:spLocks/>
          </p:cNvSpPr>
          <p:nvPr/>
        </p:nvSpPr>
        <p:spPr>
          <a:xfrm>
            <a:off x="2115419" y="2628900"/>
            <a:ext cx="9027590" cy="1957351"/>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	a.  First preceding year’s enrollment</a:t>
            </a:r>
          </a:p>
          <a:p>
            <a:r>
              <a:rPr lang="en-US" dirty="0"/>
              <a:t>	     (excluding Preschool-Aged At-Risk &amp; Virtual)</a:t>
            </a:r>
          </a:p>
          <a:p>
            <a:r>
              <a:rPr lang="en-US" dirty="0"/>
              <a:t>	b.  Second preceding year’s enrollment</a:t>
            </a:r>
          </a:p>
          <a:p>
            <a:r>
              <a:rPr lang="en-US" dirty="0"/>
              <a:t>	     (excluding Preschool-Aged At-Risk &amp; Virtual)</a:t>
            </a:r>
          </a:p>
        </p:txBody>
      </p:sp>
      <p:sp>
        <p:nvSpPr>
          <p:cNvPr id="11" name="Text Placeholder 7">
            <a:extLst>
              <a:ext uri="{FF2B5EF4-FFF2-40B4-BE49-F238E27FC236}">
                <a16:creationId xmlns:a16="http://schemas.microsoft.com/office/drawing/2014/main" id="{624154AB-0413-4E4A-9C79-BFA411C8AE14}"/>
              </a:ext>
            </a:extLst>
          </p:cNvPr>
          <p:cNvSpPr txBox="1">
            <a:spLocks/>
          </p:cNvSpPr>
          <p:nvPr/>
        </p:nvSpPr>
        <p:spPr>
          <a:xfrm>
            <a:off x="2115419" y="5336184"/>
            <a:ext cx="9027590" cy="59480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dirty="0">
                <a:highlight>
                  <a:srgbClr val="FFFF00"/>
                </a:highlight>
              </a:rPr>
              <a:t>Plus</a:t>
            </a:r>
            <a:r>
              <a:rPr lang="en-US" sz="2600" dirty="0"/>
              <a:t>	Virtual State Aid</a:t>
            </a:r>
          </a:p>
        </p:txBody>
      </p:sp>
    </p:spTree>
    <p:extLst>
      <p:ext uri="{BB962C8B-B14F-4D97-AF65-F5344CB8AC3E}">
        <p14:creationId xmlns:p14="http://schemas.microsoft.com/office/powerpoint/2010/main" val="370820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LEGAL “</a:t>
            </a:r>
            <a:r>
              <a:rPr lang="en-US" dirty="0" err="1"/>
              <a:t>MAXimum</a:t>
            </a:r>
            <a:r>
              <a:rPr lang="en-US" dirty="0"/>
              <a:t>” BUDGET</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1642369" y="2271750"/>
            <a:ext cx="9293920" cy="3641688"/>
          </a:xfrm>
        </p:spPr>
        <p:txBody>
          <a:bodyPr>
            <a:normAutofit fontScale="85000" lnSpcReduction="20000"/>
          </a:bodyPr>
          <a:lstStyle/>
          <a:p>
            <a:r>
              <a:rPr lang="en-US" dirty="0"/>
              <a:t>The higher FTE Enrollment of:</a:t>
            </a:r>
          </a:p>
          <a:p>
            <a:r>
              <a:rPr lang="en-US" dirty="0"/>
              <a:t>	a.  </a:t>
            </a:r>
            <a:r>
              <a:rPr lang="en-US" dirty="0">
                <a:highlight>
                  <a:srgbClr val="FFFF00"/>
                </a:highlight>
              </a:rPr>
              <a:t>2022-2023</a:t>
            </a:r>
            <a:r>
              <a:rPr lang="en-US" dirty="0"/>
              <a:t> (9/20/22 + 2/20/23) or</a:t>
            </a:r>
          </a:p>
          <a:p>
            <a:r>
              <a:rPr lang="en-US" dirty="0"/>
              <a:t>	     (excluding Preschool-Aged At-Risk &amp; Virtual)</a:t>
            </a:r>
          </a:p>
          <a:p>
            <a:r>
              <a:rPr lang="en-US" dirty="0"/>
              <a:t>	b.  </a:t>
            </a:r>
            <a:r>
              <a:rPr lang="en-US" dirty="0">
                <a:highlight>
                  <a:srgbClr val="FFFF00"/>
                </a:highlight>
              </a:rPr>
              <a:t>2021-2022</a:t>
            </a:r>
            <a:r>
              <a:rPr lang="en-US" dirty="0"/>
              <a:t> (9/20/21 + 2/20/22)</a:t>
            </a:r>
          </a:p>
          <a:p>
            <a:r>
              <a:rPr lang="en-US" dirty="0"/>
              <a:t>	     (excluding Preschool-Aged At-Risk &amp; Virtual)</a:t>
            </a:r>
          </a:p>
          <a:p>
            <a:r>
              <a:rPr lang="en-US" dirty="0"/>
              <a:t>Plus</a:t>
            </a:r>
          </a:p>
          <a:p>
            <a:r>
              <a:rPr lang="en-US" dirty="0"/>
              <a:t>	</a:t>
            </a:r>
            <a:r>
              <a:rPr lang="en-US" dirty="0">
                <a:highlight>
                  <a:srgbClr val="FFFF00"/>
                </a:highlight>
              </a:rPr>
              <a:t>2023-2024</a:t>
            </a:r>
            <a:r>
              <a:rPr lang="en-US" dirty="0"/>
              <a:t> (9/20/23 + 2/20/24) Weightings</a:t>
            </a:r>
          </a:p>
          <a:p>
            <a:r>
              <a:rPr lang="en-US" dirty="0"/>
              <a:t>Plus</a:t>
            </a:r>
          </a:p>
          <a:p>
            <a:r>
              <a:rPr lang="en-US" dirty="0"/>
              <a:t>	</a:t>
            </a:r>
            <a:r>
              <a:rPr lang="en-US" dirty="0">
                <a:highlight>
                  <a:srgbClr val="FFFF00"/>
                </a:highlight>
              </a:rPr>
              <a:t>Virtual State Aid</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994299" y="1655762"/>
            <a:ext cx="9108489" cy="615988"/>
          </a:xfrm>
        </p:spPr>
        <p:txBody>
          <a:bodyPr>
            <a:normAutofit/>
          </a:bodyPr>
          <a:lstStyle/>
          <a:p>
            <a:pPr marL="0" indent="0">
              <a:buNone/>
            </a:pPr>
            <a:r>
              <a:rPr lang="en-US" sz="2800" b="1" dirty="0">
                <a:latin typeface="Open Sans" panose="020B0606030504020204" pitchFamily="34" charset="0"/>
                <a:ea typeface="Open Sans" panose="020B0606030504020204" pitchFamily="34" charset="0"/>
                <a:cs typeface="Open Sans" panose="020B0606030504020204" pitchFamily="34" charset="0"/>
              </a:rPr>
              <a:t>Funding Formula (General Fund) - - 2023-2024</a:t>
            </a:r>
          </a:p>
          <a:p>
            <a:endParaRPr lang="en-US" dirty="0"/>
          </a:p>
        </p:txBody>
      </p:sp>
    </p:spTree>
    <p:extLst>
      <p:ext uri="{BB962C8B-B14F-4D97-AF65-F5344CB8AC3E}">
        <p14:creationId xmlns:p14="http://schemas.microsoft.com/office/powerpoint/2010/main" val="416001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LEGAL “</a:t>
            </a:r>
            <a:r>
              <a:rPr lang="en-US" dirty="0" err="1"/>
              <a:t>MAXimum</a:t>
            </a:r>
            <a:r>
              <a:rPr lang="en-US" dirty="0"/>
              <a:t>” BUDGET</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994299" y="1655762"/>
            <a:ext cx="9454718" cy="615988"/>
          </a:xfrm>
        </p:spPr>
        <p:txBody>
          <a:bodyPr>
            <a:normAutofit/>
          </a:bodyPr>
          <a:lstStyle/>
          <a:p>
            <a:pPr marL="0" indent="0">
              <a:buNone/>
            </a:pPr>
            <a:r>
              <a:rPr lang="en-US" sz="2800" b="1" dirty="0">
                <a:latin typeface="Open Sans" panose="020B0606030504020204" pitchFamily="34" charset="0"/>
                <a:ea typeface="Open Sans" panose="020B0606030504020204" pitchFamily="34" charset="0"/>
                <a:cs typeface="Open Sans" panose="020B0606030504020204" pitchFamily="34" charset="0"/>
              </a:rPr>
              <a:t>Funding Formula (General Fund) - - 2023-2024</a:t>
            </a:r>
          </a:p>
          <a:p>
            <a:endParaRPr lang="en-US" dirty="0"/>
          </a:p>
        </p:txBody>
      </p:sp>
      <p:pic>
        <p:nvPicPr>
          <p:cNvPr id="3" name="Picture 2">
            <a:extLst>
              <a:ext uri="{FF2B5EF4-FFF2-40B4-BE49-F238E27FC236}">
                <a16:creationId xmlns:a16="http://schemas.microsoft.com/office/drawing/2014/main" id="{E52DF207-30E6-52EF-9232-AFD065B005F6}"/>
              </a:ext>
            </a:extLst>
          </p:cNvPr>
          <p:cNvPicPr>
            <a:picLocks noChangeAspect="1"/>
          </p:cNvPicPr>
          <p:nvPr/>
        </p:nvPicPr>
        <p:blipFill>
          <a:blip r:embed="rId3"/>
          <a:stretch>
            <a:fillRect/>
          </a:stretch>
        </p:blipFill>
        <p:spPr>
          <a:xfrm>
            <a:off x="1045803" y="2342998"/>
            <a:ext cx="9535111" cy="3814044"/>
          </a:xfrm>
          <a:prstGeom prst="rect">
            <a:avLst/>
          </a:prstGeom>
        </p:spPr>
      </p:pic>
    </p:spTree>
    <p:extLst>
      <p:ext uri="{BB962C8B-B14F-4D97-AF65-F5344CB8AC3E}">
        <p14:creationId xmlns:p14="http://schemas.microsoft.com/office/powerpoint/2010/main" val="70143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WEIGHTINGS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80731" y="1597981"/>
            <a:ext cx="9410330" cy="4687409"/>
          </a:xfrm>
        </p:spPr>
        <p:txBody>
          <a:bodyPr>
            <a:normAutofit fontScale="62500" lnSpcReduction="20000"/>
          </a:bodyPr>
          <a:lstStyle/>
          <a:p>
            <a:r>
              <a:rPr lang="en-US" sz="2800" b="1" dirty="0"/>
              <a:t>Preschool-Aged At-Risk (</a:t>
            </a:r>
            <a:r>
              <a:rPr lang="en-US" sz="2800" b="1" dirty="0">
                <a:highlight>
                  <a:srgbClr val="FFFF00"/>
                </a:highlight>
              </a:rPr>
              <a:t>3yr old </a:t>
            </a:r>
            <a:r>
              <a:rPr lang="en-US" sz="2800" b="1" dirty="0"/>
              <a:t>and 4yr old) – FY2022 funded 3yr old</a:t>
            </a:r>
          </a:p>
          <a:p>
            <a:r>
              <a:rPr lang="en-US" sz="2800" dirty="0">
                <a:latin typeface="Open Sans" panose="020B0606030504020204" pitchFamily="34" charset="0"/>
                <a:ea typeface="Open Sans" panose="020B0606030504020204" pitchFamily="34" charset="0"/>
                <a:cs typeface="Open Sans" panose="020B0606030504020204" pitchFamily="34" charset="0"/>
              </a:rPr>
              <a:t>Low / High Enrollment – </a:t>
            </a:r>
            <a:r>
              <a:rPr lang="en-US" sz="2800" i="1" dirty="0">
                <a:latin typeface="Open Sans" panose="020B0606030504020204" pitchFamily="34" charset="0"/>
                <a:ea typeface="Open Sans" panose="020B0606030504020204" pitchFamily="34" charset="0"/>
                <a:cs typeface="Open Sans" panose="020B0606030504020204" pitchFamily="34" charset="0"/>
              </a:rPr>
              <a:t>Provision for school closure beginning FY2024</a:t>
            </a:r>
          </a:p>
          <a:p>
            <a:r>
              <a:rPr lang="en-US" sz="2800" dirty="0">
                <a:latin typeface="Open Sans" panose="020B0606030504020204" pitchFamily="34" charset="0"/>
                <a:ea typeface="Open Sans" panose="020B0606030504020204" pitchFamily="34" charset="0"/>
                <a:cs typeface="Open Sans" panose="020B0606030504020204" pitchFamily="34" charset="0"/>
              </a:rPr>
              <a:t>Bilingual (Contact Hours or Headcount)</a:t>
            </a:r>
          </a:p>
          <a:p>
            <a:r>
              <a:rPr lang="en-US" sz="2800" dirty="0">
                <a:latin typeface="Open Sans" panose="020B0606030504020204" pitchFamily="34" charset="0"/>
                <a:ea typeface="Open Sans" panose="020B0606030504020204" pitchFamily="34" charset="0"/>
                <a:cs typeface="Open Sans" panose="020B0606030504020204" pitchFamily="34" charset="0"/>
              </a:rPr>
              <a:t>Career and Tech Ed (Contact Hours)</a:t>
            </a:r>
          </a:p>
          <a:p>
            <a:r>
              <a:rPr lang="en-US" sz="2800" dirty="0">
                <a:solidFill>
                  <a:schemeClr val="accent4">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At-Risk (Free Meal Eligibility)</a:t>
            </a:r>
          </a:p>
          <a:p>
            <a:pPr lvl="1"/>
            <a:r>
              <a:rPr lang="en-US" sz="2800" dirty="0">
                <a:latin typeface="Open Sans" panose="020B0606030504020204" pitchFamily="34" charset="0"/>
                <a:ea typeface="Open Sans" panose="020B0606030504020204" pitchFamily="34" charset="0"/>
                <a:cs typeface="Open Sans" panose="020B0606030504020204" pitchFamily="34" charset="0"/>
              </a:rPr>
              <a:t>National School Lunch Program</a:t>
            </a:r>
          </a:p>
          <a:p>
            <a:pPr lvl="1"/>
            <a:r>
              <a:rPr lang="en-US" sz="2800" dirty="0">
                <a:latin typeface="Open Sans" panose="020B0606030504020204" pitchFamily="34" charset="0"/>
                <a:ea typeface="Open Sans" panose="020B0606030504020204" pitchFamily="34" charset="0"/>
                <a:cs typeface="Open Sans" panose="020B0606030504020204" pitchFamily="34" charset="0"/>
              </a:rPr>
              <a:t>Household Economic Survey</a:t>
            </a:r>
          </a:p>
          <a:p>
            <a:pPr lvl="1"/>
            <a:r>
              <a:rPr lang="en-US" sz="2800" dirty="0">
                <a:latin typeface="Open Sans" panose="020B0606030504020204" pitchFamily="34" charset="0"/>
                <a:ea typeface="Open Sans" panose="020B0606030504020204" pitchFamily="34" charset="0"/>
                <a:cs typeface="Open Sans" panose="020B0606030504020204" pitchFamily="34" charset="0"/>
              </a:rPr>
              <a:t>Direct Certification </a:t>
            </a:r>
            <a:r>
              <a:rPr lang="en-US" sz="2800"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(Medicaid Eligibility)</a:t>
            </a:r>
          </a:p>
          <a:p>
            <a:r>
              <a:rPr lang="en-US" sz="2800" dirty="0">
                <a:solidFill>
                  <a:schemeClr val="accent4">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High Density At-Risk </a:t>
            </a:r>
            <a:r>
              <a:rPr lang="en-US" sz="2800" dirty="0">
                <a:latin typeface="Open Sans" panose="020B0606030504020204" pitchFamily="34" charset="0"/>
                <a:ea typeface="Open Sans" panose="020B0606030504020204" pitchFamily="34" charset="0"/>
                <a:cs typeface="Open Sans" panose="020B0606030504020204" pitchFamily="34" charset="0"/>
              </a:rPr>
              <a:t>(&gt;= 50% </a:t>
            </a:r>
            <a:r>
              <a:rPr lang="en-US" sz="2800" dirty="0">
                <a:highlight>
                  <a:srgbClr val="FFFF00"/>
                </a:highlight>
                <a:latin typeface="Open Sans" panose="020B0606030504020204" pitchFamily="34" charset="0"/>
                <a:ea typeface="Open Sans" panose="020B0606030504020204" pitchFamily="34" charset="0"/>
                <a:cs typeface="Open Sans" panose="020B0606030504020204" pitchFamily="34" charset="0"/>
              </a:rPr>
              <a:t>or</a:t>
            </a:r>
            <a:r>
              <a:rPr lang="en-US" sz="2800" dirty="0">
                <a:latin typeface="Open Sans" panose="020B0606030504020204" pitchFamily="34" charset="0"/>
                <a:ea typeface="Open Sans" panose="020B0606030504020204" pitchFamily="34" charset="0"/>
                <a:cs typeface="Open Sans" panose="020B0606030504020204" pitchFamily="34" charset="0"/>
              </a:rPr>
              <a:t> &gt;= 35% and &lt; 50%)</a:t>
            </a:r>
          </a:p>
          <a:p>
            <a:pPr lvl="1"/>
            <a:r>
              <a:rPr lang="en-US" sz="2800" dirty="0">
                <a:latin typeface="Open Sans" panose="020B0606030504020204" pitchFamily="34" charset="0"/>
                <a:ea typeface="Open Sans" panose="020B0606030504020204" pitchFamily="34" charset="0"/>
                <a:cs typeface="Open Sans" panose="020B0606030504020204" pitchFamily="34" charset="0"/>
              </a:rPr>
              <a:t>Higher of USD or School Level</a:t>
            </a:r>
          </a:p>
          <a:p>
            <a:r>
              <a:rPr lang="en-US" sz="2800" dirty="0">
                <a:latin typeface="Open Sans" panose="020B0606030504020204" pitchFamily="34" charset="0"/>
                <a:ea typeface="Open Sans" panose="020B0606030504020204" pitchFamily="34" charset="0"/>
                <a:cs typeface="Open Sans" panose="020B0606030504020204" pitchFamily="34" charset="0"/>
              </a:rPr>
              <a:t>Transportation</a:t>
            </a:r>
          </a:p>
          <a:p>
            <a:r>
              <a:rPr lang="en-US" sz="2800" dirty="0">
                <a:latin typeface="Open Sans" panose="020B0606030504020204" pitchFamily="34" charset="0"/>
                <a:ea typeface="Open Sans" panose="020B0606030504020204" pitchFamily="34" charset="0"/>
                <a:cs typeface="Open Sans" panose="020B0606030504020204" pitchFamily="34" charset="0"/>
              </a:rPr>
              <a:t>Ancillary (Extraordinary Growth)</a:t>
            </a:r>
          </a:p>
          <a:p>
            <a:r>
              <a:rPr lang="en-US" sz="2800" dirty="0">
                <a:latin typeface="Open Sans" panose="020B0606030504020204" pitchFamily="34" charset="0"/>
                <a:ea typeface="Open Sans" panose="020B0606030504020204" pitchFamily="34" charset="0"/>
                <a:cs typeface="Open Sans" panose="020B0606030504020204" pitchFamily="34" charset="0"/>
              </a:rPr>
              <a:t>Cost of Living (Average Appraised Value of Homes) – </a:t>
            </a:r>
            <a:r>
              <a:rPr lang="en-US" sz="2800" i="1" dirty="0">
                <a:latin typeface="Open Sans" panose="020B0606030504020204" pitchFamily="34" charset="0"/>
                <a:ea typeface="Open Sans" panose="020B0606030504020204" pitchFamily="34" charset="0"/>
                <a:cs typeface="Open Sans" panose="020B0606030504020204" pitchFamily="34" charset="0"/>
              </a:rPr>
              <a:t>CPI Increase beginning FY2024</a:t>
            </a:r>
          </a:p>
          <a:p>
            <a:r>
              <a:rPr lang="en-US" sz="2800" dirty="0">
                <a:latin typeface="Open Sans" panose="020B0606030504020204" pitchFamily="34" charset="0"/>
                <a:ea typeface="Open Sans" panose="020B0606030504020204" pitchFamily="34" charset="0"/>
                <a:cs typeface="Open Sans" panose="020B0606030504020204" pitchFamily="34" charset="0"/>
              </a:rPr>
              <a:t>Special Education</a:t>
            </a:r>
          </a:p>
          <a:p>
            <a:r>
              <a:rPr lang="en-US" sz="2800" dirty="0">
                <a:latin typeface="Open Sans" panose="020B0606030504020204" pitchFamily="34" charset="0"/>
                <a:ea typeface="Open Sans" panose="020B0606030504020204" pitchFamily="34" charset="0"/>
                <a:cs typeface="Open Sans" panose="020B0606030504020204" pitchFamily="34" charset="0"/>
              </a:rPr>
              <a:t>KAMS (Kansas Academy of Math and Science) – FTE Only; No Weightings</a:t>
            </a:r>
          </a:p>
        </p:txBody>
      </p:sp>
    </p:spTree>
    <p:extLst>
      <p:ext uri="{BB962C8B-B14F-4D97-AF65-F5344CB8AC3E}">
        <p14:creationId xmlns:p14="http://schemas.microsoft.com/office/powerpoint/2010/main" val="166152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VIRTUAL STATE AID</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80731" y="1597981"/>
            <a:ext cx="9410330" cy="4687409"/>
          </a:xfrm>
        </p:spPr>
        <p:txBody>
          <a:bodyPr>
            <a:normAutofit/>
          </a:bodyPr>
          <a:lstStyle/>
          <a:p>
            <a:r>
              <a:rPr lang="en-US" sz="2800" dirty="0">
                <a:latin typeface="+mj-lt"/>
              </a:rPr>
              <a:t>Full-Time Virtual = $5,600</a:t>
            </a:r>
          </a:p>
          <a:p>
            <a:endParaRPr lang="en-US" sz="2800" dirty="0">
              <a:latin typeface="+mj-lt"/>
            </a:endParaRPr>
          </a:p>
          <a:p>
            <a:r>
              <a:rPr lang="en-US" sz="2800" dirty="0">
                <a:latin typeface="+mj-lt"/>
                <a:ea typeface="Open Sans" panose="020B0606030504020204" pitchFamily="34" charset="0"/>
                <a:cs typeface="Open Sans" panose="020B0606030504020204" pitchFamily="34" charset="0"/>
              </a:rPr>
              <a:t>Part-Time Virtual = $2,800</a:t>
            </a:r>
          </a:p>
          <a:p>
            <a:endParaRPr lang="en-US" sz="2800" dirty="0">
              <a:latin typeface="+mj-lt"/>
              <a:ea typeface="Open Sans" panose="020B0606030504020204" pitchFamily="34" charset="0"/>
              <a:cs typeface="Open Sans" panose="020B0606030504020204" pitchFamily="34" charset="0"/>
            </a:endParaRPr>
          </a:p>
          <a:p>
            <a:r>
              <a:rPr lang="en-US" sz="2800" dirty="0">
                <a:latin typeface="+mj-lt"/>
                <a:ea typeface="Open Sans" panose="020B0606030504020204" pitchFamily="34" charset="0"/>
                <a:cs typeface="Open Sans" panose="020B0606030504020204" pitchFamily="34" charset="0"/>
              </a:rPr>
              <a:t>Virtual Credits (Adults) 20+ Years = $709</a:t>
            </a:r>
          </a:p>
          <a:p>
            <a:pPr marL="914400" lvl="2" indent="0">
              <a:buNone/>
            </a:pPr>
            <a:r>
              <a:rPr lang="en-US" sz="2400" dirty="0">
                <a:latin typeface="+mj-lt"/>
                <a:ea typeface="Open Sans" panose="020B0606030504020204" pitchFamily="34" charset="0"/>
                <a:cs typeface="Open Sans" panose="020B0606030504020204" pitchFamily="34" charset="0"/>
              </a:rPr>
              <a:t>(Local Effort Due June 8)</a:t>
            </a:r>
          </a:p>
          <a:p>
            <a:pPr marL="914400" lvl="2" indent="0">
              <a:buNone/>
            </a:pPr>
            <a:endParaRPr lang="en-US" sz="2400" dirty="0">
              <a:latin typeface="+mj-lt"/>
              <a:ea typeface="Open Sans" panose="020B0606030504020204" pitchFamily="34" charset="0"/>
              <a:cs typeface="Open Sans" panose="020B0606030504020204" pitchFamily="34" charset="0"/>
            </a:endParaRPr>
          </a:p>
          <a:p>
            <a:r>
              <a:rPr lang="en-US" sz="2800" dirty="0">
                <a:solidFill>
                  <a:srgbClr val="FFC000"/>
                </a:solidFill>
                <a:latin typeface="+mj-lt"/>
                <a:ea typeface="Open Sans" panose="020B0606030504020204" pitchFamily="34" charset="0"/>
                <a:cs typeface="Open Sans" panose="020B0606030504020204" pitchFamily="34" charset="0"/>
              </a:rPr>
              <a:t>Virtual Credits (Dropouts) 19 Years and Under = $709</a:t>
            </a:r>
          </a:p>
          <a:p>
            <a:pPr marL="914400" lvl="2" indent="0">
              <a:buNone/>
            </a:pPr>
            <a:r>
              <a:rPr lang="en-US" sz="2400" dirty="0">
                <a:latin typeface="+mj-lt"/>
                <a:ea typeface="Open Sans" panose="020B0606030504020204" pitchFamily="34" charset="0"/>
                <a:cs typeface="Open Sans" panose="020B0606030504020204" pitchFamily="34" charset="0"/>
              </a:rPr>
              <a:t>(Local Effort Due June 8)</a:t>
            </a:r>
          </a:p>
        </p:txBody>
      </p:sp>
    </p:spTree>
    <p:extLst>
      <p:ext uri="{BB962C8B-B14F-4D97-AF65-F5344CB8AC3E}">
        <p14:creationId xmlns:p14="http://schemas.microsoft.com/office/powerpoint/2010/main" val="94480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pPr algn="ctr"/>
            <a:r>
              <a:rPr lang="en-US" dirty="0"/>
              <a:t>VIRTUAL STATE AID</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1180731" y="1597981"/>
            <a:ext cx="9410330" cy="4687409"/>
          </a:xfrm>
        </p:spPr>
        <p:txBody>
          <a:bodyPr>
            <a:normAutofit/>
          </a:bodyPr>
          <a:lstStyle/>
          <a:p>
            <a:pPr marL="0" indent="0">
              <a:buNone/>
            </a:pPr>
            <a:r>
              <a:rPr lang="en-US" sz="2800" dirty="0">
                <a:latin typeface="+mj-lt"/>
                <a:ea typeface="Open Sans" panose="020B0606030504020204" pitchFamily="34" charset="0"/>
                <a:cs typeface="Open Sans" panose="020B0606030504020204" pitchFamily="34" charset="0"/>
              </a:rPr>
              <a:t>Virtual Credits (Dropouts) 19 Years and Under = $709</a:t>
            </a:r>
          </a:p>
          <a:p>
            <a:pPr marL="0" indent="0">
              <a:buNone/>
            </a:pPr>
            <a:r>
              <a:rPr lang="en-US" sz="2800" dirty="0">
                <a:latin typeface="+mj-lt"/>
                <a:ea typeface="Open Sans" panose="020B0606030504020204" pitchFamily="34" charset="0"/>
                <a:cs typeface="Open Sans" panose="020B0606030504020204" pitchFamily="34" charset="0"/>
              </a:rPr>
              <a:t>	2022 Senate Substitute for House Bill 2567</a:t>
            </a:r>
          </a:p>
          <a:p>
            <a:pPr marL="0" indent="0">
              <a:buNone/>
            </a:pPr>
            <a:endParaRPr lang="en-US" sz="900" dirty="0">
              <a:latin typeface="+mj-lt"/>
              <a:ea typeface="Open Sans" panose="020B0606030504020204" pitchFamily="34" charset="0"/>
              <a:cs typeface="Open Sans" panose="020B0606030504020204" pitchFamily="34" charset="0"/>
            </a:endParaRPr>
          </a:p>
          <a:p>
            <a:r>
              <a:rPr lang="en-US" dirty="0">
                <a:latin typeface="+mj-lt"/>
                <a:ea typeface="Open Sans" panose="020B0606030504020204" pitchFamily="34" charset="0"/>
                <a:cs typeface="Open Sans" panose="020B0606030504020204" pitchFamily="34" charset="0"/>
              </a:rPr>
              <a:t>Is 19 years of age or younger (as of September 20)</a:t>
            </a:r>
          </a:p>
          <a:p>
            <a:r>
              <a:rPr lang="en-US" dirty="0">
                <a:latin typeface="+mj-lt"/>
                <a:ea typeface="Open Sans" panose="020B0606030504020204" pitchFamily="34" charset="0"/>
                <a:cs typeface="Open Sans" panose="020B0606030504020204" pitchFamily="34" charset="0"/>
              </a:rPr>
              <a:t>Is credit deficient when enrolling in a virtual school (earned less than 75% of expected credits for student’s </a:t>
            </a:r>
            <a:r>
              <a:rPr lang="en-US" u="sng" dirty="0">
                <a:latin typeface="+mj-lt"/>
                <a:ea typeface="Open Sans" panose="020B0606030504020204" pitchFamily="34" charset="0"/>
                <a:cs typeface="Open Sans" panose="020B0606030504020204" pitchFamily="34" charset="0"/>
              </a:rPr>
              <a:t>cohort</a:t>
            </a:r>
            <a:r>
              <a:rPr lang="en-US" dirty="0">
                <a:latin typeface="+mj-lt"/>
                <a:ea typeface="Open Sans" panose="020B0606030504020204" pitchFamily="34" charset="0"/>
                <a:cs typeface="Open Sans" panose="020B0606030504020204" pitchFamily="34" charset="0"/>
              </a:rPr>
              <a:t> year)</a:t>
            </a:r>
          </a:p>
          <a:p>
            <a:r>
              <a:rPr lang="en-US" dirty="0">
                <a:latin typeface="+mj-lt"/>
                <a:ea typeface="Open Sans" panose="020B0606030504020204" pitchFamily="34" charset="0"/>
                <a:cs typeface="Open Sans" panose="020B0606030504020204" pitchFamily="34" charset="0"/>
              </a:rPr>
              <a:t>Has dropped out of high school in one of the following ways:</a:t>
            </a:r>
          </a:p>
          <a:p>
            <a:pPr lvl="1"/>
            <a:r>
              <a:rPr lang="en-US" dirty="0">
                <a:latin typeface="+mj-lt"/>
                <a:ea typeface="Open Sans" panose="020B0606030504020204" pitchFamily="34" charset="0"/>
                <a:cs typeface="Open Sans" panose="020B0606030504020204" pitchFamily="34" charset="0"/>
              </a:rPr>
              <a:t>Did not attend any school for 60 consecutive days or more in CY</a:t>
            </a:r>
          </a:p>
          <a:p>
            <a:pPr lvl="1"/>
            <a:r>
              <a:rPr lang="en-US" dirty="0">
                <a:latin typeface="+mj-lt"/>
                <a:ea typeface="Open Sans" panose="020B0606030504020204" pitchFamily="34" charset="0"/>
                <a:cs typeface="Open Sans" panose="020B0606030504020204" pitchFamily="34" charset="0"/>
              </a:rPr>
              <a:t>Did not attend any school for 60 consecutive days or more in PY and not reasonably anticipated to recommence enrollment in CY</a:t>
            </a:r>
          </a:p>
          <a:p>
            <a:pPr lvl="1"/>
            <a:r>
              <a:rPr lang="en-US" dirty="0">
                <a:latin typeface="+mj-lt"/>
                <a:ea typeface="Open Sans" panose="020B0606030504020204" pitchFamily="34" charset="0"/>
                <a:cs typeface="Open Sans" panose="020B0606030504020204" pitchFamily="34" charset="0"/>
              </a:rPr>
              <a:t>Exempted from compulsory attendance by written consent of parent per KSA 72-3120</a:t>
            </a:r>
          </a:p>
          <a:p>
            <a:pPr marL="0" indent="0">
              <a:buNone/>
            </a:pPr>
            <a:endParaRPr lang="en-US" sz="28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4607253"/>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989B36-3905-4D71-9AD1-EDCFAD04EC31}">
  <ds:schemaRefs>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purl.org/dc/elements/1.1/"/>
    <ds:schemaRef ds:uri="http://purl.org/dc/terms/"/>
    <ds:schemaRef ds:uri="d5501a87-0b31-43b9-bb13-8dd2b743a206"/>
    <ds:schemaRef ds:uri="6c663d95-8238-4b2d-b922-a74f82e5df6f"/>
    <ds:schemaRef ds:uri="http://www.w3.org/XML/1998/namespace"/>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2885</TotalTime>
  <Words>1694</Words>
  <Application>Microsoft Office PowerPoint</Application>
  <PresentationFormat>Widescreen</PresentationFormat>
  <Paragraphs>210</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Open Sans Light</vt:lpstr>
      <vt:lpstr>Open Sans Semibold</vt:lpstr>
      <vt:lpstr>Open Sans</vt:lpstr>
      <vt:lpstr>Calibri</vt:lpstr>
      <vt:lpstr>Arial</vt:lpstr>
      <vt:lpstr>Custom Design</vt:lpstr>
      <vt:lpstr>Rules for a Happy Life</vt:lpstr>
      <vt:lpstr>WHAT IS…..  “LEGAL MAX”</vt:lpstr>
      <vt:lpstr>LEGAL “MAXimum” BUDGET</vt:lpstr>
      <vt:lpstr>LEGAL “MAXimum” BUDGET</vt:lpstr>
      <vt:lpstr>LEGAL “MAXimum” BUDGET</vt:lpstr>
      <vt:lpstr>LEGAL “MAXimum” BUDGET</vt:lpstr>
      <vt:lpstr>WEIGHTINGS</vt:lpstr>
      <vt:lpstr>VIRTUAL STATE AID</vt:lpstr>
      <vt:lpstr>VIRTUAL STATE AID</vt:lpstr>
      <vt:lpstr>REQUIRED TRANSFERS</vt:lpstr>
      <vt:lpstr>Transportation State Aid</vt:lpstr>
      <vt:lpstr>Republishing General Fund</vt:lpstr>
      <vt:lpstr>SPECIAL EDUCATION STATE AID</vt:lpstr>
      <vt:lpstr>Virtual Education State Aid</vt:lpstr>
      <vt:lpstr>LEGAL MAX LETTERS</vt:lpstr>
      <vt:lpstr>LEGAL “MAXimum” BUDGET</vt:lpstr>
      <vt:lpstr>PowerPoint Presentation</vt:lpstr>
      <vt:lpstr>LEGAL “MAXimum” BUDGET</vt:lpstr>
      <vt:lpstr>VIRTUAL STATE AID – 2024-2025</vt:lpstr>
      <vt:lpstr>REQUIRED TRANSFERS</vt:lpstr>
      <vt:lpstr>Republishing KPERS</vt:lpstr>
      <vt:lpstr>www.ksde.org</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Sara McCullah</cp:lastModifiedBy>
  <cp:revision>70</cp:revision>
  <cp:lastPrinted>2024-04-19T00:52:14Z</cp:lastPrinted>
  <dcterms:created xsi:type="dcterms:W3CDTF">2017-11-21T21:33:09Z</dcterms:created>
  <dcterms:modified xsi:type="dcterms:W3CDTF">2024-04-19T00:57:42Z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